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3.xml" ContentType="application/vnd.openxmlformats-officedocument.drawingml.chartshapes+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24"/>
  </p:notesMasterIdLst>
  <p:sldIdLst>
    <p:sldId id="261" r:id="rId2"/>
    <p:sldId id="1551" r:id="rId3"/>
    <p:sldId id="1562" r:id="rId4"/>
    <p:sldId id="396" r:id="rId5"/>
    <p:sldId id="1560" r:id="rId6"/>
    <p:sldId id="1561" r:id="rId7"/>
    <p:sldId id="1552" r:id="rId8"/>
    <p:sldId id="385" r:id="rId9"/>
    <p:sldId id="1073" r:id="rId10"/>
    <p:sldId id="1549" r:id="rId11"/>
    <p:sldId id="1553" r:id="rId12"/>
    <p:sldId id="1554" r:id="rId13"/>
    <p:sldId id="1555" r:id="rId14"/>
    <p:sldId id="1556" r:id="rId15"/>
    <p:sldId id="1557" r:id="rId16"/>
    <p:sldId id="1558" r:id="rId17"/>
    <p:sldId id="1559" r:id="rId18"/>
    <p:sldId id="1176" r:id="rId19"/>
    <p:sldId id="397" r:id="rId20"/>
    <p:sldId id="1548" r:id="rId21"/>
    <p:sldId id="1615" r:id="rId22"/>
    <p:sldId id="278" r:id="rId23"/>
  </p:sldIdLst>
  <p:sldSz cx="12192000" cy="6858000"/>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0070C0"/>
    <a:srgbClr val="C9E8FF"/>
    <a:srgbClr val="9BD4FF"/>
    <a:srgbClr val="E46C0A"/>
    <a:srgbClr val="000000"/>
    <a:srgbClr val="E82828"/>
    <a:srgbClr val="2F7EDD"/>
    <a:srgbClr val="D82028"/>
    <a:srgbClr val="0088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63" autoAdjust="0"/>
    <p:restoredTop sz="81487" autoAdjust="0"/>
  </p:normalViewPr>
  <p:slideViewPr>
    <p:cSldViewPr snapToGrid="0">
      <p:cViewPr varScale="1">
        <p:scale>
          <a:sx n="87" d="100"/>
          <a:sy n="87" d="100"/>
        </p:scale>
        <p:origin x="872" y="200"/>
      </p:cViewPr>
      <p:guideLst>
        <p:guide orient="horz" pos="2160"/>
        <p:guide pos="3840"/>
      </p:guideLst>
    </p:cSldViewPr>
  </p:slideViewPr>
  <p:notesTextViewPr>
    <p:cViewPr>
      <p:scale>
        <a:sx n="1" d="1"/>
        <a:sy n="1" d="1"/>
      </p:scale>
      <p:origin x="0" y="0"/>
    </p:cViewPr>
  </p:notesTextViewPr>
  <p:notesViewPr>
    <p:cSldViewPr snapToGrid="0">
      <p:cViewPr varScale="1">
        <p:scale>
          <a:sx n="70" d="100"/>
          <a:sy n="70" d="100"/>
        </p:scale>
        <p:origin x="3240" y="-3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Excel.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Microsoft_Excel1.xlsx"/></Relationships>
</file>

<file path=ppt/charts/_rels/chart3.xml.rels><?xml version="1.0" encoding="UTF-8" standalone="yes"?>
<Relationships xmlns="http://schemas.openxmlformats.org/package/2006/relationships"><Relationship Id="rId3" Type="http://schemas.openxmlformats.org/officeDocument/2006/relationships/package" Target="../embeddings/_____Microsoft_Excel2.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105830521184853E-2"/>
          <c:y val="7.9045838967098811E-2"/>
          <c:w val="0.91344476471691038"/>
          <c:h val="0.7745076751769665"/>
        </c:manualLayout>
      </c:layout>
      <c:scatterChart>
        <c:scatterStyle val="lineMarker"/>
        <c:varyColors val="0"/>
        <c:ser>
          <c:idx val="0"/>
          <c:order val="0"/>
          <c:tx>
            <c:strRef>
              <c:f>Sheet1!$B$1</c:f>
              <c:strCache>
                <c:ptCount val="1"/>
                <c:pt idx="0">
                  <c:v>Effect of familiarity with mathematics on correct responses -- significant</c:v>
                </c:pt>
              </c:strCache>
            </c:strRef>
          </c:tx>
          <c:spPr>
            <a:ln w="28575">
              <a:noFill/>
            </a:ln>
          </c:spPr>
          <c:marker>
            <c:symbol val="circle"/>
            <c:size val="9"/>
            <c:spPr>
              <a:solidFill>
                <a:schemeClr val="accent1"/>
              </a:solidFill>
              <a:ln>
                <a:solidFill>
                  <a:schemeClr val="tx2"/>
                </a:solidFill>
              </a:ln>
            </c:spPr>
          </c:marker>
          <c:dPt>
            <c:idx val="38"/>
            <c:bubble3D val="0"/>
            <c:extLst>
              <c:ext xmlns:c16="http://schemas.microsoft.com/office/drawing/2014/chart" uri="{C3380CC4-5D6E-409C-BE32-E72D297353CC}">
                <c16:uniqueId val="{00000000-7DF7-4C8B-B8FC-00AFD66F275B}"/>
              </c:ext>
            </c:extLst>
          </c:dPt>
          <c:dPt>
            <c:idx val="49"/>
            <c:bubble3D val="0"/>
            <c:extLst>
              <c:ext xmlns:c16="http://schemas.microsoft.com/office/drawing/2014/chart" uri="{C3380CC4-5D6E-409C-BE32-E72D297353CC}">
                <c16:uniqueId val="{00000001-7DF7-4C8B-B8FC-00AFD66F275B}"/>
              </c:ext>
            </c:extLst>
          </c:dPt>
          <c:dPt>
            <c:idx val="59"/>
            <c:bubble3D val="0"/>
            <c:extLst>
              <c:ext xmlns:c16="http://schemas.microsoft.com/office/drawing/2014/chart" uri="{C3380CC4-5D6E-409C-BE32-E72D297353CC}">
                <c16:uniqueId val="{00000002-7DF7-4C8B-B8FC-00AFD66F275B}"/>
              </c:ext>
            </c:extLst>
          </c:dPt>
          <c:dPt>
            <c:idx val="80"/>
            <c:bubble3D val="0"/>
            <c:extLst>
              <c:ext xmlns:c16="http://schemas.microsoft.com/office/drawing/2014/chart" uri="{C3380CC4-5D6E-409C-BE32-E72D297353CC}">
                <c16:uniqueId val="{00000003-7DF7-4C8B-B8FC-00AFD66F275B}"/>
              </c:ext>
            </c:extLst>
          </c:dPt>
          <c:xVal>
            <c:numRef>
              <c:f>Sheet1!$A$2:$A$85</c:f>
              <c:numCache>
                <c:formatCode>0.00</c:formatCode>
                <c:ptCount val="84"/>
                <c:pt idx="0">
                  <c:v>317.3117483501095</c:v>
                </c:pt>
                <c:pt idx="1">
                  <c:v>346.13243693088532</c:v>
                </c:pt>
                <c:pt idx="2">
                  <c:v>347.69031198930566</c:v>
                </c:pt>
                <c:pt idx="3">
                  <c:v>352.44183091748761</c:v>
                </c:pt>
                <c:pt idx="4">
                  <c:v>386.63718844981349</c:v>
                </c:pt>
                <c:pt idx="5">
                  <c:v>401.35910775188546</c:v>
                </c:pt>
                <c:pt idx="6">
                  <c:v>409.07058929106609</c:v>
                </c:pt>
                <c:pt idx="7">
                  <c:v>414.9905145130632</c:v>
                </c:pt>
                <c:pt idx="8">
                  <c:v>419.1188834178771</c:v>
                </c:pt>
                <c:pt idx="9">
                  <c:v>428.15455875671489</c:v>
                </c:pt>
                <c:pt idx="10">
                  <c:v>433.52922770826501</c:v>
                </c:pt>
                <c:pt idx="11">
                  <c:v>442.5649030471028</c:v>
                </c:pt>
                <c:pt idx="12">
                  <c:v>450.89953460965148</c:v>
                </c:pt>
                <c:pt idx="13">
                  <c:v>451.83425964470371</c:v>
                </c:pt>
                <c:pt idx="14">
                  <c:v>461.64887251275167</c:v>
                </c:pt>
                <c:pt idx="15">
                  <c:v>465.46566640588145</c:v>
                </c:pt>
                <c:pt idx="16">
                  <c:v>467.17932897014379</c:v>
                </c:pt>
                <c:pt idx="17">
                  <c:v>467.56879773474884</c:v>
                </c:pt>
                <c:pt idx="18">
                  <c:v>467.8024789935119</c:v>
                </c:pt>
                <c:pt idx="19">
                  <c:v>469.98350407530035</c:v>
                </c:pt>
                <c:pt idx="20">
                  <c:v>471.15191036911557</c:v>
                </c:pt>
                <c:pt idx="21">
                  <c:v>471.77506039248374</c:v>
                </c:pt>
                <c:pt idx="22">
                  <c:v>480.03179820211136</c:v>
                </c:pt>
                <c:pt idx="23">
                  <c:v>489.06747354094921</c:v>
                </c:pt>
                <c:pt idx="24">
                  <c:v>491.24849862273766</c:v>
                </c:pt>
                <c:pt idx="25">
                  <c:v>491.94954239902677</c:v>
                </c:pt>
                <c:pt idx="26">
                  <c:v>495.06529251586738</c:v>
                </c:pt>
                <c:pt idx="27">
                  <c:v>510.95561811175463</c:v>
                </c:pt>
                <c:pt idx="28">
                  <c:v>511.7345556409648</c:v>
                </c:pt>
                <c:pt idx="29">
                  <c:v>512.27981191141191</c:v>
                </c:pt>
                <c:pt idx="30">
                  <c:v>515.78503079285758</c:v>
                </c:pt>
                <c:pt idx="31">
                  <c:v>521.62706226193382</c:v>
                </c:pt>
                <c:pt idx="32">
                  <c:v>521.62706226193382</c:v>
                </c:pt>
                <c:pt idx="33">
                  <c:v>529.1</c:v>
                </c:pt>
                <c:pt idx="34">
                  <c:v>531.13010011829772</c:v>
                </c:pt>
                <c:pt idx="35">
                  <c:v>531.98693140042883</c:v>
                </c:pt>
                <c:pt idx="36">
                  <c:v>535.95951279940073</c:v>
                </c:pt>
                <c:pt idx="37">
                  <c:v>538.45211289287317</c:v>
                </c:pt>
                <c:pt idx="38">
                  <c:v>538.84158165747829</c:v>
                </c:pt>
                <c:pt idx="39">
                  <c:v>539.7763066925304</c:v>
                </c:pt>
                <c:pt idx="40">
                  <c:v>542.89205680937107</c:v>
                </c:pt>
                <c:pt idx="41">
                  <c:v>543.82678184442329</c:v>
                </c:pt>
                <c:pt idx="42">
                  <c:v>546.31938193789574</c:v>
                </c:pt>
                <c:pt idx="43">
                  <c:v>546.55306319665885</c:v>
                </c:pt>
                <c:pt idx="44">
                  <c:v>548.42251326676319</c:v>
                </c:pt>
                <c:pt idx="45">
                  <c:v>549.43513205473641</c:v>
                </c:pt>
                <c:pt idx="46">
                  <c:v>561.11919499288877</c:v>
                </c:pt>
                <c:pt idx="47">
                  <c:v>561.27498249873076</c:v>
                </c:pt>
                <c:pt idx="48">
                  <c:v>562.44338879254599</c:v>
                </c:pt>
                <c:pt idx="49">
                  <c:v>568.67488902622722</c:v>
                </c:pt>
                <c:pt idx="50">
                  <c:v>571.4</c:v>
                </c:pt>
                <c:pt idx="51">
                  <c:v>575.60743303619768</c:v>
                </c:pt>
                <c:pt idx="52">
                  <c:v>576.23058305956579</c:v>
                </c:pt>
                <c:pt idx="53">
                  <c:v>578.95686441180135</c:v>
                </c:pt>
                <c:pt idx="54">
                  <c:v>580.04737695269557</c:v>
                </c:pt>
                <c:pt idx="55">
                  <c:v>584.70000000000005</c:v>
                </c:pt>
                <c:pt idx="56">
                  <c:v>590.8746086087167</c:v>
                </c:pt>
                <c:pt idx="57">
                  <c:v>592.74405867882115</c:v>
                </c:pt>
                <c:pt idx="58">
                  <c:v>594.22403998432048</c:v>
                </c:pt>
                <c:pt idx="59">
                  <c:v>597.72925886576616</c:v>
                </c:pt>
                <c:pt idx="60">
                  <c:v>605.51863415786772</c:v>
                </c:pt>
                <c:pt idx="61">
                  <c:v>609.56910930976051</c:v>
                </c:pt>
                <c:pt idx="62">
                  <c:v>614.94377826131063</c:v>
                </c:pt>
                <c:pt idx="63">
                  <c:v>621.17527849499186</c:v>
                </c:pt>
                <c:pt idx="64">
                  <c:v>622.49947229464919</c:v>
                </c:pt>
                <c:pt idx="65">
                  <c:v>631.69093513932899</c:v>
                </c:pt>
                <c:pt idx="66">
                  <c:v>643.60867933624445</c:v>
                </c:pt>
                <c:pt idx="67">
                  <c:v>644.07604185377056</c:v>
                </c:pt>
                <c:pt idx="68">
                  <c:v>644.46551061837556</c:v>
                </c:pt>
                <c:pt idx="69">
                  <c:v>651.63173588710902</c:v>
                </c:pt>
                <c:pt idx="70">
                  <c:v>657.7</c:v>
                </c:pt>
                <c:pt idx="71">
                  <c:v>672.74094292870427</c:v>
                </c:pt>
                <c:pt idx="72">
                  <c:v>676.9</c:v>
                </c:pt>
                <c:pt idx="73">
                  <c:v>695.79749379332497</c:v>
                </c:pt>
                <c:pt idx="74">
                  <c:v>696.6</c:v>
                </c:pt>
                <c:pt idx="75">
                  <c:v>698.6</c:v>
                </c:pt>
                <c:pt idx="76">
                  <c:v>699.92586269813876</c:v>
                </c:pt>
                <c:pt idx="77">
                  <c:v>701.3</c:v>
                </c:pt>
                <c:pt idx="78">
                  <c:v>702.10688777992721</c:v>
                </c:pt>
                <c:pt idx="79">
                  <c:v>751.10205836724617</c:v>
                </c:pt>
                <c:pt idx="80">
                  <c:v>760.13773370608396</c:v>
                </c:pt>
                <c:pt idx="81">
                  <c:v>777.58593436039155</c:v>
                </c:pt>
                <c:pt idx="82">
                  <c:v>785.297415899572</c:v>
                </c:pt>
                <c:pt idx="83">
                  <c:v>840.2904054618092</c:v>
                </c:pt>
              </c:numCache>
            </c:numRef>
          </c:xVal>
          <c:yVal>
            <c:numRef>
              <c:f>Sheet1!$B$2:$B$85</c:f>
              <c:numCache>
                <c:formatCode>0.00</c:formatCode>
                <c:ptCount val="84"/>
                <c:pt idx="0">
                  <c:v>0</c:v>
                </c:pt>
                <c:pt idx="1">
                  <c:v>0</c:v>
                </c:pt>
                <c:pt idx="2">
                  <c:v>0</c:v>
                </c:pt>
                <c:pt idx="3">
                  <c:v>0</c:v>
                </c:pt>
                <c:pt idx="4">
                  <c:v>0.95831750771064383</c:v>
                </c:pt>
                <c:pt idx="5">
                  <c:v>0.96341489121075208</c:v>
                </c:pt>
                <c:pt idx="6">
                  <c:v>0.93558141533180972</c:v>
                </c:pt>
                <c:pt idx="7">
                  <c:v>0.93053466884998914</c:v>
                </c:pt>
                <c:pt idx="8">
                  <c:v>0</c:v>
                </c:pt>
                <c:pt idx="9">
                  <c:v>0.93559316657973302</c:v>
                </c:pt>
                <c:pt idx="10">
                  <c:v>0.93122811658568083</c:v>
                </c:pt>
                <c:pt idx="11">
                  <c:v>0.94883320836434737</c:v>
                </c:pt>
                <c:pt idx="12">
                  <c:v>0</c:v>
                </c:pt>
                <c:pt idx="13">
                  <c:v>0.95627889443895764</c:v>
                </c:pt>
                <c:pt idx="14">
                  <c:v>0.94638642406251328</c:v>
                </c:pt>
                <c:pt idx="15">
                  <c:v>0.92661165362703757</c:v>
                </c:pt>
                <c:pt idx="16">
                  <c:v>0.91195572621248278</c:v>
                </c:pt>
                <c:pt idx="17">
                  <c:v>0.91517118039548673</c:v>
                </c:pt>
                <c:pt idx="18">
                  <c:v>0.95455347414016289</c:v>
                </c:pt>
                <c:pt idx="19">
                  <c:v>0.94620286193001923</c:v>
                </c:pt>
                <c:pt idx="20">
                  <c:v>0.91922531424271814</c:v>
                </c:pt>
                <c:pt idx="21">
                  <c:v>0.91150378920259134</c:v>
                </c:pt>
                <c:pt idx="22">
                  <c:v>0.94402980740431264</c:v>
                </c:pt>
                <c:pt idx="23">
                  <c:v>0.88269532252964056</c:v>
                </c:pt>
                <c:pt idx="24">
                  <c:v>0.95844990688074228</c:v>
                </c:pt>
                <c:pt idx="25">
                  <c:v>0.93228990842726123</c:v>
                </c:pt>
                <c:pt idx="26">
                  <c:v>0.89641329307506645</c:v>
                </c:pt>
                <c:pt idx="27">
                  <c:v>0.93552800295189131</c:v>
                </c:pt>
                <c:pt idx="28">
                  <c:v>0.88092870800464085</c:v>
                </c:pt>
                <c:pt idx="29">
                  <c:v>0.86522975770439192</c:v>
                </c:pt>
                <c:pt idx="30">
                  <c:v>0.92567021473232214</c:v>
                </c:pt>
                <c:pt idx="31">
                  <c:v>0.91291267007533694</c:v>
                </c:pt>
                <c:pt idx="32">
                  <c:v>0.91124443382299258</c:v>
                </c:pt>
                <c:pt idx="33">
                  <c:v>0.92442627460567994</c:v>
                </c:pt>
                <c:pt idx="34">
                  <c:v>0.912277682888327</c:v>
                </c:pt>
                <c:pt idx="35">
                  <c:v>0.90607226829951992</c:v>
                </c:pt>
                <c:pt idx="36">
                  <c:v>0.89946859262526846</c:v>
                </c:pt>
                <c:pt idx="37">
                  <c:v>0.88807270862732834</c:v>
                </c:pt>
                <c:pt idx="38">
                  <c:v>0.92153727607234315</c:v>
                </c:pt>
                <c:pt idx="39">
                  <c:v>0.93277304170405562</c:v>
                </c:pt>
                <c:pt idx="40">
                  <c:v>0.89799406465384457</c:v>
                </c:pt>
                <c:pt idx="41">
                  <c:v>0.89096440144407896</c:v>
                </c:pt>
                <c:pt idx="42">
                  <c:v>0.91919855960163932</c:v>
                </c:pt>
                <c:pt idx="43">
                  <c:v>0.93912740519534321</c:v>
                </c:pt>
                <c:pt idx="44">
                  <c:v>0.9313371861126053</c:v>
                </c:pt>
                <c:pt idx="45">
                  <c:v>0.88951610202940679</c:v>
                </c:pt>
                <c:pt idx="46">
                  <c:v>0.93904527051942488</c:v>
                </c:pt>
                <c:pt idx="47">
                  <c:v>0.91554539537361201</c:v>
                </c:pt>
                <c:pt idx="48">
                  <c:v>0.93218593330213917</c:v>
                </c:pt>
                <c:pt idx="49">
                  <c:v>0.93003630705275608</c:v>
                </c:pt>
                <c:pt idx="50">
                  <c:v>0.89954876164314201</c:v>
                </c:pt>
                <c:pt idx="51">
                  <c:v>0.91883321964978915</c:v>
                </c:pt>
                <c:pt idx="52">
                  <c:v>0.89515748804468032</c:v>
                </c:pt>
                <c:pt idx="53">
                  <c:v>0.91454434232106319</c:v>
                </c:pt>
                <c:pt idx="54">
                  <c:v>0.88415213718559982</c:v>
                </c:pt>
                <c:pt idx="55">
                  <c:v>0.8700645929669919</c:v>
                </c:pt>
                <c:pt idx="56">
                  <c:v>0.9049950173014859</c:v>
                </c:pt>
                <c:pt idx="57">
                  <c:v>0.86012393683209432</c:v>
                </c:pt>
                <c:pt idx="58">
                  <c:v>0.86649915290622725</c:v>
                </c:pt>
                <c:pt idx="59">
                  <c:v>0.8975329352357595</c:v>
                </c:pt>
                <c:pt idx="60">
                  <c:v>0.87552756359046657</c:v>
                </c:pt>
                <c:pt idx="61">
                  <c:v>0.92491397443210088</c:v>
                </c:pt>
                <c:pt idx="62">
                  <c:v>0.89674080648244492</c:v>
                </c:pt>
                <c:pt idx="63">
                  <c:v>0.91218042495149054</c:v>
                </c:pt>
                <c:pt idx="64">
                  <c:v>0.90032266032996178</c:v>
                </c:pt>
                <c:pt idx="65">
                  <c:v>0.84891649162172311</c:v>
                </c:pt>
                <c:pt idx="66">
                  <c:v>0.84325031539661177</c:v>
                </c:pt>
                <c:pt idx="67">
                  <c:v>0.90341984516844687</c:v>
                </c:pt>
                <c:pt idx="68">
                  <c:v>0.83510815296078245</c:v>
                </c:pt>
                <c:pt idx="69">
                  <c:v>0.86138353401811263</c:v>
                </c:pt>
                <c:pt idx="70">
                  <c:v>0.81848923459243594</c:v>
                </c:pt>
                <c:pt idx="71">
                  <c:v>0.88281161374766548</c:v>
                </c:pt>
                <c:pt idx="72">
                  <c:v>0.88789500449059633</c:v>
                </c:pt>
                <c:pt idx="73">
                  <c:v>0.79770937555802424</c:v>
                </c:pt>
                <c:pt idx="74">
                  <c:v>0.84281234883676692</c:v>
                </c:pt>
                <c:pt idx="75">
                  <c:v>0.82215049982285915</c:v>
                </c:pt>
                <c:pt idx="76">
                  <c:v>0.85236926577286776</c:v>
                </c:pt>
                <c:pt idx="77">
                  <c:v>0.78623718113266616</c:v>
                </c:pt>
                <c:pt idx="78">
                  <c:v>0.80647970130221203</c:v>
                </c:pt>
                <c:pt idx="79">
                  <c:v>0.80654131882342506</c:v>
                </c:pt>
                <c:pt idx="80">
                  <c:v>0.79394819623771817</c:v>
                </c:pt>
                <c:pt idx="81">
                  <c:v>0.7756888333755767</c:v>
                </c:pt>
                <c:pt idx="82">
                  <c:v>0.74475380801286328</c:v>
                </c:pt>
                <c:pt idx="83">
                  <c:v>0.72319542548986959</c:v>
                </c:pt>
              </c:numCache>
            </c:numRef>
          </c:yVal>
          <c:smooth val="0"/>
          <c:extLst>
            <c:ext xmlns:c16="http://schemas.microsoft.com/office/drawing/2014/chart" uri="{C3380CC4-5D6E-409C-BE32-E72D297353CC}">
              <c16:uniqueId val="{00000004-7DF7-4C8B-B8FC-00AFD66F275B}"/>
            </c:ext>
          </c:extLst>
        </c:ser>
        <c:ser>
          <c:idx val="1"/>
          <c:order val="1"/>
          <c:tx>
            <c:strRef>
              <c:f>Sheet1!$C$1</c:f>
              <c:strCache>
                <c:ptCount val="1"/>
                <c:pt idx="0">
                  <c:v>Effect of familiarity with mathematics on correct responses -- non-significant</c:v>
                </c:pt>
              </c:strCache>
            </c:strRef>
          </c:tx>
          <c:spPr>
            <a:ln w="28575">
              <a:noFill/>
            </a:ln>
          </c:spPr>
          <c:marker>
            <c:symbol val="circle"/>
            <c:size val="5"/>
            <c:spPr>
              <a:solidFill>
                <a:schemeClr val="accent1">
                  <a:lumMod val="40000"/>
                  <a:lumOff val="60000"/>
                </a:schemeClr>
              </a:solidFill>
              <a:ln>
                <a:noFill/>
              </a:ln>
            </c:spPr>
          </c:marker>
          <c:dPt>
            <c:idx val="1"/>
            <c:marker>
              <c:symbol val="circle"/>
              <c:size val="9"/>
              <c:spPr>
                <a:solidFill>
                  <a:schemeClr val="tx2">
                    <a:lumMod val="20000"/>
                    <a:lumOff val="80000"/>
                  </a:schemeClr>
                </a:solidFill>
                <a:ln>
                  <a:solidFill>
                    <a:schemeClr val="tx2"/>
                  </a:solidFill>
                </a:ln>
              </c:spPr>
            </c:marker>
            <c:bubble3D val="0"/>
            <c:extLst>
              <c:ext xmlns:c16="http://schemas.microsoft.com/office/drawing/2014/chart" uri="{C3380CC4-5D6E-409C-BE32-E72D297353CC}">
                <c16:uniqueId val="{00000005-7DF7-4C8B-B8FC-00AFD66F275B}"/>
              </c:ext>
            </c:extLst>
          </c:dPt>
          <c:xVal>
            <c:numRef>
              <c:f>Sheet1!$A$2:$A$85</c:f>
              <c:numCache>
                <c:formatCode>0.00</c:formatCode>
                <c:ptCount val="84"/>
                <c:pt idx="0">
                  <c:v>317.3117483501095</c:v>
                </c:pt>
                <c:pt idx="1">
                  <c:v>346.13243693088532</c:v>
                </c:pt>
                <c:pt idx="2">
                  <c:v>347.69031198930566</c:v>
                </c:pt>
                <c:pt idx="3">
                  <c:v>352.44183091748761</c:v>
                </c:pt>
                <c:pt idx="4">
                  <c:v>386.63718844981349</c:v>
                </c:pt>
                <c:pt idx="5">
                  <c:v>401.35910775188546</c:v>
                </c:pt>
                <c:pt idx="6">
                  <c:v>409.07058929106609</c:v>
                </c:pt>
                <c:pt idx="7">
                  <c:v>414.9905145130632</c:v>
                </c:pt>
                <c:pt idx="8">
                  <c:v>419.1188834178771</c:v>
                </c:pt>
                <c:pt idx="9">
                  <c:v>428.15455875671489</c:v>
                </c:pt>
                <c:pt idx="10">
                  <c:v>433.52922770826501</c:v>
                </c:pt>
                <c:pt idx="11">
                  <c:v>442.5649030471028</c:v>
                </c:pt>
                <c:pt idx="12">
                  <c:v>450.89953460965148</c:v>
                </c:pt>
                <c:pt idx="13">
                  <c:v>451.83425964470371</c:v>
                </c:pt>
                <c:pt idx="14">
                  <c:v>461.64887251275167</c:v>
                </c:pt>
                <c:pt idx="15">
                  <c:v>465.46566640588145</c:v>
                </c:pt>
                <c:pt idx="16">
                  <c:v>467.17932897014379</c:v>
                </c:pt>
                <c:pt idx="17">
                  <c:v>467.56879773474884</c:v>
                </c:pt>
                <c:pt idx="18">
                  <c:v>467.8024789935119</c:v>
                </c:pt>
                <c:pt idx="19">
                  <c:v>469.98350407530035</c:v>
                </c:pt>
                <c:pt idx="20">
                  <c:v>471.15191036911557</c:v>
                </c:pt>
                <c:pt idx="21">
                  <c:v>471.77506039248374</c:v>
                </c:pt>
                <c:pt idx="22">
                  <c:v>480.03179820211136</c:v>
                </c:pt>
                <c:pt idx="23">
                  <c:v>489.06747354094921</c:v>
                </c:pt>
                <c:pt idx="24">
                  <c:v>491.24849862273766</c:v>
                </c:pt>
                <c:pt idx="25">
                  <c:v>491.94954239902677</c:v>
                </c:pt>
                <c:pt idx="26">
                  <c:v>495.06529251586738</c:v>
                </c:pt>
                <c:pt idx="27">
                  <c:v>510.95561811175463</c:v>
                </c:pt>
                <c:pt idx="28">
                  <c:v>511.7345556409648</c:v>
                </c:pt>
                <c:pt idx="29">
                  <c:v>512.27981191141191</c:v>
                </c:pt>
                <c:pt idx="30">
                  <c:v>515.78503079285758</c:v>
                </c:pt>
                <c:pt idx="31">
                  <c:v>521.62706226193382</c:v>
                </c:pt>
                <c:pt idx="32">
                  <c:v>521.62706226193382</c:v>
                </c:pt>
                <c:pt idx="33">
                  <c:v>529.1</c:v>
                </c:pt>
                <c:pt idx="34">
                  <c:v>531.13010011829772</c:v>
                </c:pt>
                <c:pt idx="35">
                  <c:v>531.98693140042883</c:v>
                </c:pt>
                <c:pt idx="36">
                  <c:v>535.95951279940073</c:v>
                </c:pt>
                <c:pt idx="37">
                  <c:v>538.45211289287317</c:v>
                </c:pt>
                <c:pt idx="38">
                  <c:v>538.84158165747829</c:v>
                </c:pt>
                <c:pt idx="39">
                  <c:v>539.7763066925304</c:v>
                </c:pt>
                <c:pt idx="40">
                  <c:v>542.89205680937107</c:v>
                </c:pt>
                <c:pt idx="41">
                  <c:v>543.82678184442329</c:v>
                </c:pt>
                <c:pt idx="42">
                  <c:v>546.31938193789574</c:v>
                </c:pt>
                <c:pt idx="43">
                  <c:v>546.55306319665885</c:v>
                </c:pt>
                <c:pt idx="44">
                  <c:v>548.42251326676319</c:v>
                </c:pt>
                <c:pt idx="45">
                  <c:v>549.43513205473641</c:v>
                </c:pt>
                <c:pt idx="46">
                  <c:v>561.11919499288877</c:v>
                </c:pt>
                <c:pt idx="47">
                  <c:v>561.27498249873076</c:v>
                </c:pt>
                <c:pt idx="48">
                  <c:v>562.44338879254599</c:v>
                </c:pt>
                <c:pt idx="49">
                  <c:v>568.67488902622722</c:v>
                </c:pt>
                <c:pt idx="50">
                  <c:v>571.4</c:v>
                </c:pt>
                <c:pt idx="51">
                  <c:v>575.60743303619768</c:v>
                </c:pt>
                <c:pt idx="52">
                  <c:v>576.23058305956579</c:v>
                </c:pt>
                <c:pt idx="53">
                  <c:v>578.95686441180135</c:v>
                </c:pt>
                <c:pt idx="54">
                  <c:v>580.04737695269557</c:v>
                </c:pt>
                <c:pt idx="55">
                  <c:v>584.70000000000005</c:v>
                </c:pt>
                <c:pt idx="56">
                  <c:v>590.8746086087167</c:v>
                </c:pt>
                <c:pt idx="57">
                  <c:v>592.74405867882115</c:v>
                </c:pt>
                <c:pt idx="58">
                  <c:v>594.22403998432048</c:v>
                </c:pt>
                <c:pt idx="59">
                  <c:v>597.72925886576616</c:v>
                </c:pt>
                <c:pt idx="60">
                  <c:v>605.51863415786772</c:v>
                </c:pt>
                <c:pt idx="61">
                  <c:v>609.56910930976051</c:v>
                </c:pt>
                <c:pt idx="62">
                  <c:v>614.94377826131063</c:v>
                </c:pt>
                <c:pt idx="63">
                  <c:v>621.17527849499186</c:v>
                </c:pt>
                <c:pt idx="64">
                  <c:v>622.49947229464919</c:v>
                </c:pt>
                <c:pt idx="65">
                  <c:v>631.69093513932899</c:v>
                </c:pt>
                <c:pt idx="66">
                  <c:v>643.60867933624445</c:v>
                </c:pt>
                <c:pt idx="67">
                  <c:v>644.07604185377056</c:v>
                </c:pt>
                <c:pt idx="68">
                  <c:v>644.46551061837556</c:v>
                </c:pt>
                <c:pt idx="69">
                  <c:v>651.63173588710902</c:v>
                </c:pt>
                <c:pt idx="70">
                  <c:v>657.7</c:v>
                </c:pt>
                <c:pt idx="71">
                  <c:v>672.74094292870427</c:v>
                </c:pt>
                <c:pt idx="72">
                  <c:v>676.9</c:v>
                </c:pt>
                <c:pt idx="73">
                  <c:v>695.79749379332497</c:v>
                </c:pt>
                <c:pt idx="74">
                  <c:v>696.6</c:v>
                </c:pt>
                <c:pt idx="75">
                  <c:v>698.6</c:v>
                </c:pt>
                <c:pt idx="76">
                  <c:v>699.92586269813876</c:v>
                </c:pt>
                <c:pt idx="77">
                  <c:v>701.3</c:v>
                </c:pt>
                <c:pt idx="78">
                  <c:v>702.10688777992721</c:v>
                </c:pt>
                <c:pt idx="79">
                  <c:v>751.10205836724617</c:v>
                </c:pt>
                <c:pt idx="80">
                  <c:v>760.13773370608396</c:v>
                </c:pt>
                <c:pt idx="81">
                  <c:v>777.58593436039155</c:v>
                </c:pt>
                <c:pt idx="82">
                  <c:v>785.297415899572</c:v>
                </c:pt>
                <c:pt idx="83">
                  <c:v>840.2904054618092</c:v>
                </c:pt>
              </c:numCache>
            </c:numRef>
          </c:xVal>
          <c:yVal>
            <c:numRef>
              <c:f>Sheet1!$C$2:$C$85</c:f>
              <c:numCache>
                <c:formatCode>0.00</c:formatCode>
                <c:ptCount val="84"/>
                <c:pt idx="0">
                  <c:v>0.9807501066995945</c:v>
                </c:pt>
                <c:pt idx="1">
                  <c:v>0.99815042067043813</c:v>
                </c:pt>
                <c:pt idx="2">
                  <c:v>1.0036797640184365</c:v>
                </c:pt>
                <c:pt idx="3">
                  <c:v>0.99298864764013373</c:v>
                </c:pt>
                <c:pt idx="4">
                  <c:v>0</c:v>
                </c:pt>
                <c:pt idx="5">
                  <c:v>0</c:v>
                </c:pt>
                <c:pt idx="6">
                  <c:v>0</c:v>
                </c:pt>
                <c:pt idx="7">
                  <c:v>0</c:v>
                </c:pt>
                <c:pt idx="8">
                  <c:v>0.99366762376619044</c:v>
                </c:pt>
                <c:pt idx="9">
                  <c:v>0</c:v>
                </c:pt>
                <c:pt idx="10">
                  <c:v>0</c:v>
                </c:pt>
                <c:pt idx="11">
                  <c:v>0</c:v>
                </c:pt>
                <c:pt idx="12">
                  <c:v>0.99254781711166373</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numCache>
            </c:numRef>
          </c:yVal>
          <c:smooth val="0"/>
          <c:extLst>
            <c:ext xmlns:c16="http://schemas.microsoft.com/office/drawing/2014/chart" uri="{C3380CC4-5D6E-409C-BE32-E72D297353CC}">
              <c16:uniqueId val="{00000006-7DF7-4C8B-B8FC-00AFD66F275B}"/>
            </c:ext>
          </c:extLst>
        </c:ser>
        <c:ser>
          <c:idx val="2"/>
          <c:order val="2"/>
          <c:tx>
            <c:strRef>
              <c:f>Sheet1!$D$1</c:f>
              <c:strCache>
                <c:ptCount val="1"/>
                <c:pt idx="0">
                  <c:v>For trend</c:v>
                </c:pt>
              </c:strCache>
            </c:strRef>
          </c:tx>
          <c:spPr>
            <a:ln w="28575">
              <a:noFill/>
            </a:ln>
          </c:spPr>
          <c:marker>
            <c:symbol val="none"/>
          </c:marker>
          <c:dPt>
            <c:idx val="0"/>
            <c:marker>
              <c:symbol val="circle"/>
              <c:size val="9"/>
              <c:spPr>
                <a:solidFill>
                  <a:schemeClr val="tx2">
                    <a:lumMod val="20000"/>
                    <a:lumOff val="80000"/>
                  </a:schemeClr>
                </a:solidFill>
                <a:ln>
                  <a:solidFill>
                    <a:schemeClr val="tx2"/>
                  </a:solidFill>
                </a:ln>
              </c:spPr>
            </c:marker>
            <c:bubble3D val="0"/>
            <c:extLst>
              <c:ext xmlns:c16="http://schemas.microsoft.com/office/drawing/2014/chart" uri="{C3380CC4-5D6E-409C-BE32-E72D297353CC}">
                <c16:uniqueId val="{00000007-7DF7-4C8B-B8FC-00AFD66F275B}"/>
              </c:ext>
            </c:extLst>
          </c:dPt>
          <c:dPt>
            <c:idx val="2"/>
            <c:marker>
              <c:symbol val="circle"/>
              <c:size val="9"/>
              <c:spPr>
                <a:solidFill>
                  <a:schemeClr val="tx2">
                    <a:lumMod val="20000"/>
                    <a:lumOff val="80000"/>
                  </a:schemeClr>
                </a:solidFill>
                <a:ln>
                  <a:solidFill>
                    <a:schemeClr val="tx2"/>
                  </a:solidFill>
                </a:ln>
              </c:spPr>
            </c:marker>
            <c:bubble3D val="0"/>
            <c:extLst>
              <c:ext xmlns:c16="http://schemas.microsoft.com/office/drawing/2014/chart" uri="{C3380CC4-5D6E-409C-BE32-E72D297353CC}">
                <c16:uniqueId val="{00000008-7DF7-4C8B-B8FC-00AFD66F275B}"/>
              </c:ext>
            </c:extLst>
          </c:dPt>
          <c:dPt>
            <c:idx val="3"/>
            <c:marker>
              <c:symbol val="circle"/>
              <c:size val="9"/>
              <c:spPr>
                <a:solidFill>
                  <a:schemeClr val="tx2">
                    <a:lumMod val="20000"/>
                    <a:lumOff val="80000"/>
                  </a:schemeClr>
                </a:solidFill>
                <a:ln>
                  <a:solidFill>
                    <a:schemeClr val="tx2"/>
                  </a:solidFill>
                </a:ln>
              </c:spPr>
            </c:marker>
            <c:bubble3D val="0"/>
            <c:extLst>
              <c:ext xmlns:c16="http://schemas.microsoft.com/office/drawing/2014/chart" uri="{C3380CC4-5D6E-409C-BE32-E72D297353CC}">
                <c16:uniqueId val="{00000009-7DF7-4C8B-B8FC-00AFD66F275B}"/>
              </c:ext>
            </c:extLst>
          </c:dPt>
          <c:dPt>
            <c:idx val="8"/>
            <c:marker>
              <c:symbol val="circle"/>
              <c:size val="9"/>
              <c:spPr>
                <a:solidFill>
                  <a:schemeClr val="tx2">
                    <a:lumMod val="20000"/>
                    <a:lumOff val="80000"/>
                  </a:schemeClr>
                </a:solidFill>
                <a:ln>
                  <a:solidFill>
                    <a:schemeClr val="tx2"/>
                  </a:solidFill>
                </a:ln>
              </c:spPr>
            </c:marker>
            <c:bubble3D val="0"/>
            <c:extLst>
              <c:ext xmlns:c16="http://schemas.microsoft.com/office/drawing/2014/chart" uri="{C3380CC4-5D6E-409C-BE32-E72D297353CC}">
                <c16:uniqueId val="{0000000A-7DF7-4C8B-B8FC-00AFD66F275B}"/>
              </c:ext>
            </c:extLst>
          </c:dPt>
          <c:dPt>
            <c:idx val="12"/>
            <c:marker>
              <c:symbol val="circle"/>
              <c:size val="9"/>
              <c:spPr>
                <a:solidFill>
                  <a:schemeClr val="tx2">
                    <a:lumMod val="20000"/>
                    <a:lumOff val="80000"/>
                  </a:schemeClr>
                </a:solidFill>
                <a:ln>
                  <a:solidFill>
                    <a:schemeClr val="tx2"/>
                  </a:solidFill>
                </a:ln>
              </c:spPr>
            </c:marker>
            <c:bubble3D val="0"/>
            <c:extLst>
              <c:ext xmlns:c16="http://schemas.microsoft.com/office/drawing/2014/chart" uri="{C3380CC4-5D6E-409C-BE32-E72D297353CC}">
                <c16:uniqueId val="{0000000B-7DF7-4C8B-B8FC-00AFD66F275B}"/>
              </c:ext>
            </c:extLst>
          </c:dPt>
          <c:trendline>
            <c:spPr>
              <a:ln w="31750">
                <a:solidFill>
                  <a:schemeClr val="bg2">
                    <a:lumMod val="10000"/>
                  </a:schemeClr>
                </a:solidFill>
                <a:tailEnd type="stealth" w="lg" len="lg"/>
              </a:ln>
            </c:spPr>
            <c:trendlineType val="poly"/>
            <c:order val="2"/>
            <c:dispRSqr val="1"/>
            <c:dispEq val="0"/>
            <c:trendlineLbl>
              <c:layout>
                <c:manualLayout>
                  <c:x val="-0.74625515560554934"/>
                  <c:y val="-0.41776047880378592"/>
                </c:manualLayout>
              </c:layout>
              <c:numFmt formatCode="#,##0.00" sourceLinked="0"/>
              <c:txPr>
                <a:bodyPr/>
                <a:lstStyle/>
                <a:p>
                  <a:pPr>
                    <a:defRPr sz="1800" b="0"/>
                  </a:pPr>
                  <a:endParaRPr lang="ru-RU"/>
                </a:p>
              </c:txPr>
            </c:trendlineLbl>
          </c:trendline>
          <c:xVal>
            <c:numRef>
              <c:f>Sheet1!$A$2:$A$85</c:f>
              <c:numCache>
                <c:formatCode>0.00</c:formatCode>
                <c:ptCount val="84"/>
                <c:pt idx="0">
                  <c:v>317.3117483501095</c:v>
                </c:pt>
                <c:pt idx="1">
                  <c:v>346.13243693088532</c:v>
                </c:pt>
                <c:pt idx="2">
                  <c:v>347.69031198930566</c:v>
                </c:pt>
                <c:pt idx="3">
                  <c:v>352.44183091748761</c:v>
                </c:pt>
                <c:pt idx="4">
                  <c:v>386.63718844981349</c:v>
                </c:pt>
                <c:pt idx="5">
                  <c:v>401.35910775188546</c:v>
                </c:pt>
                <c:pt idx="6">
                  <c:v>409.07058929106609</c:v>
                </c:pt>
                <c:pt idx="7">
                  <c:v>414.9905145130632</c:v>
                </c:pt>
                <c:pt idx="8">
                  <c:v>419.1188834178771</c:v>
                </c:pt>
                <c:pt idx="9">
                  <c:v>428.15455875671489</c:v>
                </c:pt>
                <c:pt idx="10">
                  <c:v>433.52922770826501</c:v>
                </c:pt>
                <c:pt idx="11">
                  <c:v>442.5649030471028</c:v>
                </c:pt>
                <c:pt idx="12">
                  <c:v>450.89953460965148</c:v>
                </c:pt>
                <c:pt idx="13">
                  <c:v>451.83425964470371</c:v>
                </c:pt>
                <c:pt idx="14">
                  <c:v>461.64887251275167</c:v>
                </c:pt>
                <c:pt idx="15">
                  <c:v>465.46566640588145</c:v>
                </c:pt>
                <c:pt idx="16">
                  <c:v>467.17932897014379</c:v>
                </c:pt>
                <c:pt idx="17">
                  <c:v>467.56879773474884</c:v>
                </c:pt>
                <c:pt idx="18">
                  <c:v>467.8024789935119</c:v>
                </c:pt>
                <c:pt idx="19">
                  <c:v>469.98350407530035</c:v>
                </c:pt>
                <c:pt idx="20">
                  <c:v>471.15191036911557</c:v>
                </c:pt>
                <c:pt idx="21">
                  <c:v>471.77506039248374</c:v>
                </c:pt>
                <c:pt idx="22">
                  <c:v>480.03179820211136</c:v>
                </c:pt>
                <c:pt idx="23">
                  <c:v>489.06747354094921</c:v>
                </c:pt>
                <c:pt idx="24">
                  <c:v>491.24849862273766</c:v>
                </c:pt>
                <c:pt idx="25">
                  <c:v>491.94954239902677</c:v>
                </c:pt>
                <c:pt idx="26">
                  <c:v>495.06529251586738</c:v>
                </c:pt>
                <c:pt idx="27">
                  <c:v>510.95561811175463</c:v>
                </c:pt>
                <c:pt idx="28">
                  <c:v>511.7345556409648</c:v>
                </c:pt>
                <c:pt idx="29">
                  <c:v>512.27981191141191</c:v>
                </c:pt>
                <c:pt idx="30">
                  <c:v>515.78503079285758</c:v>
                </c:pt>
                <c:pt idx="31">
                  <c:v>521.62706226193382</c:v>
                </c:pt>
                <c:pt idx="32">
                  <c:v>521.62706226193382</c:v>
                </c:pt>
                <c:pt idx="33">
                  <c:v>529.1</c:v>
                </c:pt>
                <c:pt idx="34">
                  <c:v>531.13010011829772</c:v>
                </c:pt>
                <c:pt idx="35">
                  <c:v>531.98693140042883</c:v>
                </c:pt>
                <c:pt idx="36">
                  <c:v>535.95951279940073</c:v>
                </c:pt>
                <c:pt idx="37">
                  <c:v>538.45211289287317</c:v>
                </c:pt>
                <c:pt idx="38">
                  <c:v>538.84158165747829</c:v>
                </c:pt>
                <c:pt idx="39">
                  <c:v>539.7763066925304</c:v>
                </c:pt>
                <c:pt idx="40">
                  <c:v>542.89205680937107</c:v>
                </c:pt>
                <c:pt idx="41">
                  <c:v>543.82678184442329</c:v>
                </c:pt>
                <c:pt idx="42">
                  <c:v>546.31938193789574</c:v>
                </c:pt>
                <c:pt idx="43">
                  <c:v>546.55306319665885</c:v>
                </c:pt>
                <c:pt idx="44">
                  <c:v>548.42251326676319</c:v>
                </c:pt>
                <c:pt idx="45">
                  <c:v>549.43513205473641</c:v>
                </c:pt>
                <c:pt idx="46">
                  <c:v>561.11919499288877</c:v>
                </c:pt>
                <c:pt idx="47">
                  <c:v>561.27498249873076</c:v>
                </c:pt>
                <c:pt idx="48">
                  <c:v>562.44338879254599</c:v>
                </c:pt>
                <c:pt idx="49">
                  <c:v>568.67488902622722</c:v>
                </c:pt>
                <c:pt idx="50">
                  <c:v>571.4</c:v>
                </c:pt>
                <c:pt idx="51">
                  <c:v>575.60743303619768</c:v>
                </c:pt>
                <c:pt idx="52">
                  <c:v>576.23058305956579</c:v>
                </c:pt>
                <c:pt idx="53">
                  <c:v>578.95686441180135</c:v>
                </c:pt>
                <c:pt idx="54">
                  <c:v>580.04737695269557</c:v>
                </c:pt>
                <c:pt idx="55">
                  <c:v>584.70000000000005</c:v>
                </c:pt>
                <c:pt idx="56">
                  <c:v>590.8746086087167</c:v>
                </c:pt>
                <c:pt idx="57">
                  <c:v>592.74405867882115</c:v>
                </c:pt>
                <c:pt idx="58">
                  <c:v>594.22403998432048</c:v>
                </c:pt>
                <c:pt idx="59">
                  <c:v>597.72925886576616</c:v>
                </c:pt>
                <c:pt idx="60">
                  <c:v>605.51863415786772</c:v>
                </c:pt>
                <c:pt idx="61">
                  <c:v>609.56910930976051</c:v>
                </c:pt>
                <c:pt idx="62">
                  <c:v>614.94377826131063</c:v>
                </c:pt>
                <c:pt idx="63">
                  <c:v>621.17527849499186</c:v>
                </c:pt>
                <c:pt idx="64">
                  <c:v>622.49947229464919</c:v>
                </c:pt>
                <c:pt idx="65">
                  <c:v>631.69093513932899</c:v>
                </c:pt>
                <c:pt idx="66">
                  <c:v>643.60867933624445</c:v>
                </c:pt>
                <c:pt idx="67">
                  <c:v>644.07604185377056</c:v>
                </c:pt>
                <c:pt idx="68">
                  <c:v>644.46551061837556</c:v>
                </c:pt>
                <c:pt idx="69">
                  <c:v>651.63173588710902</c:v>
                </c:pt>
                <c:pt idx="70">
                  <c:v>657.7</c:v>
                </c:pt>
                <c:pt idx="71">
                  <c:v>672.74094292870427</c:v>
                </c:pt>
                <c:pt idx="72">
                  <c:v>676.9</c:v>
                </c:pt>
                <c:pt idx="73">
                  <c:v>695.79749379332497</c:v>
                </c:pt>
                <c:pt idx="74">
                  <c:v>696.6</c:v>
                </c:pt>
                <c:pt idx="75">
                  <c:v>698.6</c:v>
                </c:pt>
                <c:pt idx="76">
                  <c:v>699.92586269813876</c:v>
                </c:pt>
                <c:pt idx="77">
                  <c:v>701.3</c:v>
                </c:pt>
                <c:pt idx="78">
                  <c:v>702.10688777992721</c:v>
                </c:pt>
                <c:pt idx="79">
                  <c:v>751.10205836724617</c:v>
                </c:pt>
                <c:pt idx="80">
                  <c:v>760.13773370608396</c:v>
                </c:pt>
                <c:pt idx="81">
                  <c:v>777.58593436039155</c:v>
                </c:pt>
                <c:pt idx="82">
                  <c:v>785.297415899572</c:v>
                </c:pt>
                <c:pt idx="83">
                  <c:v>840.2904054618092</c:v>
                </c:pt>
              </c:numCache>
            </c:numRef>
          </c:xVal>
          <c:yVal>
            <c:numRef>
              <c:f>Sheet1!$D$2:$D$85</c:f>
              <c:numCache>
                <c:formatCode>0.00</c:formatCode>
                <c:ptCount val="84"/>
                <c:pt idx="0">
                  <c:v>0.9807501066995945</c:v>
                </c:pt>
                <c:pt idx="1">
                  <c:v>0.99815042067043813</c:v>
                </c:pt>
                <c:pt idx="2">
                  <c:v>1.0036797640184365</c:v>
                </c:pt>
                <c:pt idx="3">
                  <c:v>0.99298864764013373</c:v>
                </c:pt>
                <c:pt idx="4">
                  <c:v>0.95831750771064383</c:v>
                </c:pt>
                <c:pt idx="5">
                  <c:v>0.96341489121075208</c:v>
                </c:pt>
                <c:pt idx="6">
                  <c:v>0.93558141533180972</c:v>
                </c:pt>
                <c:pt idx="7">
                  <c:v>0.93053466884998914</c:v>
                </c:pt>
                <c:pt idx="8">
                  <c:v>0.99366762376619044</c:v>
                </c:pt>
                <c:pt idx="9">
                  <c:v>0.93559316657973302</c:v>
                </c:pt>
                <c:pt idx="10">
                  <c:v>0.93122811658568083</c:v>
                </c:pt>
                <c:pt idx="11">
                  <c:v>0.94883320836434737</c:v>
                </c:pt>
                <c:pt idx="12">
                  <c:v>0.99254781711166373</c:v>
                </c:pt>
                <c:pt idx="13">
                  <c:v>0.95627889443895764</c:v>
                </c:pt>
                <c:pt idx="14">
                  <c:v>0.94638642406251328</c:v>
                </c:pt>
                <c:pt idx="15">
                  <c:v>0.92661165362703757</c:v>
                </c:pt>
                <c:pt idx="16">
                  <c:v>0.91195572621248278</c:v>
                </c:pt>
                <c:pt idx="17">
                  <c:v>0.91517118039548673</c:v>
                </c:pt>
                <c:pt idx="18">
                  <c:v>0.95455347414016289</c:v>
                </c:pt>
                <c:pt idx="19">
                  <c:v>0.94620286193001923</c:v>
                </c:pt>
                <c:pt idx="20">
                  <c:v>0.91922531424271814</c:v>
                </c:pt>
                <c:pt idx="21">
                  <c:v>0.91150378920259134</c:v>
                </c:pt>
                <c:pt idx="22">
                  <c:v>0.94402980740431264</c:v>
                </c:pt>
                <c:pt idx="23">
                  <c:v>0.88269532252964056</c:v>
                </c:pt>
                <c:pt idx="24">
                  <c:v>0.95844990688074228</c:v>
                </c:pt>
                <c:pt idx="25">
                  <c:v>0.93228990842726123</c:v>
                </c:pt>
                <c:pt idx="26">
                  <c:v>0.89641329307506645</c:v>
                </c:pt>
                <c:pt idx="27">
                  <c:v>0.93552800295189131</c:v>
                </c:pt>
                <c:pt idx="28">
                  <c:v>0.88092870800464085</c:v>
                </c:pt>
                <c:pt idx="29">
                  <c:v>0.86522975770439192</c:v>
                </c:pt>
                <c:pt idx="30">
                  <c:v>0.92567021473232214</c:v>
                </c:pt>
                <c:pt idx="31">
                  <c:v>0.91291267007533694</c:v>
                </c:pt>
                <c:pt idx="32">
                  <c:v>0.91124443382299258</c:v>
                </c:pt>
                <c:pt idx="33">
                  <c:v>0.92442627460567994</c:v>
                </c:pt>
                <c:pt idx="34">
                  <c:v>0.912277682888327</c:v>
                </c:pt>
                <c:pt idx="35">
                  <c:v>0.90607226829951992</c:v>
                </c:pt>
                <c:pt idx="36">
                  <c:v>0.89946859262526846</c:v>
                </c:pt>
                <c:pt idx="37">
                  <c:v>0.88807270862732834</c:v>
                </c:pt>
                <c:pt idx="38">
                  <c:v>0.92153727607234315</c:v>
                </c:pt>
                <c:pt idx="39">
                  <c:v>0.93277304170405562</c:v>
                </c:pt>
                <c:pt idx="40">
                  <c:v>0.89799406465384457</c:v>
                </c:pt>
                <c:pt idx="41">
                  <c:v>0.89096440144407896</c:v>
                </c:pt>
                <c:pt idx="42">
                  <c:v>0.91919855960163932</c:v>
                </c:pt>
                <c:pt idx="43">
                  <c:v>0.93912740519534321</c:v>
                </c:pt>
                <c:pt idx="44">
                  <c:v>0.9313371861126053</c:v>
                </c:pt>
                <c:pt idx="45">
                  <c:v>0.88951610202940679</c:v>
                </c:pt>
                <c:pt idx="46">
                  <c:v>0.93904527051942488</c:v>
                </c:pt>
                <c:pt idx="47">
                  <c:v>0.91554539537361201</c:v>
                </c:pt>
                <c:pt idx="48">
                  <c:v>0.93218593330213917</c:v>
                </c:pt>
                <c:pt idx="49">
                  <c:v>0.93003630705275608</c:v>
                </c:pt>
                <c:pt idx="50">
                  <c:v>0.89954876164314201</c:v>
                </c:pt>
                <c:pt idx="51">
                  <c:v>0.91883321964978915</c:v>
                </c:pt>
                <c:pt idx="52">
                  <c:v>0.89515748804468032</c:v>
                </c:pt>
                <c:pt idx="53">
                  <c:v>0.91454434232106319</c:v>
                </c:pt>
                <c:pt idx="54">
                  <c:v>0.88415213718559982</c:v>
                </c:pt>
                <c:pt idx="55">
                  <c:v>0.8700645929669919</c:v>
                </c:pt>
                <c:pt idx="56">
                  <c:v>0.9049950173014859</c:v>
                </c:pt>
                <c:pt idx="57">
                  <c:v>0.86012393683209432</c:v>
                </c:pt>
                <c:pt idx="58">
                  <c:v>0.86649915290622725</c:v>
                </c:pt>
                <c:pt idx="59">
                  <c:v>0.8975329352357595</c:v>
                </c:pt>
                <c:pt idx="60">
                  <c:v>0.87552756359046657</c:v>
                </c:pt>
                <c:pt idx="61">
                  <c:v>0.92491397443210088</c:v>
                </c:pt>
                <c:pt idx="62">
                  <c:v>0.89674080648244492</c:v>
                </c:pt>
                <c:pt idx="63">
                  <c:v>0.91218042495149054</c:v>
                </c:pt>
                <c:pt idx="64">
                  <c:v>0.90032266032996178</c:v>
                </c:pt>
                <c:pt idx="65">
                  <c:v>0.84891649162172311</c:v>
                </c:pt>
                <c:pt idx="66">
                  <c:v>0.84325031539661177</c:v>
                </c:pt>
                <c:pt idx="67">
                  <c:v>0.90341984516844687</c:v>
                </c:pt>
                <c:pt idx="68">
                  <c:v>0.83510815296078245</c:v>
                </c:pt>
                <c:pt idx="69">
                  <c:v>0.86138353401811263</c:v>
                </c:pt>
                <c:pt idx="70">
                  <c:v>0.81848923459243594</c:v>
                </c:pt>
                <c:pt idx="71">
                  <c:v>0.88281161374766548</c:v>
                </c:pt>
                <c:pt idx="72">
                  <c:v>0.88789500449059633</c:v>
                </c:pt>
                <c:pt idx="73">
                  <c:v>0.79770937555802424</c:v>
                </c:pt>
                <c:pt idx="74">
                  <c:v>0.84281234883676692</c:v>
                </c:pt>
                <c:pt idx="75">
                  <c:v>0.82215049982285915</c:v>
                </c:pt>
                <c:pt idx="76">
                  <c:v>0.85236926577286776</c:v>
                </c:pt>
                <c:pt idx="77">
                  <c:v>0.78623718113266616</c:v>
                </c:pt>
                <c:pt idx="78">
                  <c:v>0.80647970130221203</c:v>
                </c:pt>
                <c:pt idx="79">
                  <c:v>0.80654131882342506</c:v>
                </c:pt>
                <c:pt idx="80">
                  <c:v>0.79394819623771817</c:v>
                </c:pt>
                <c:pt idx="81">
                  <c:v>0.7756888333755767</c:v>
                </c:pt>
                <c:pt idx="82">
                  <c:v>0.74475380801286328</c:v>
                </c:pt>
                <c:pt idx="83">
                  <c:v>0.72319542548986959</c:v>
                </c:pt>
              </c:numCache>
            </c:numRef>
          </c:yVal>
          <c:smooth val="0"/>
          <c:extLst>
            <c:ext xmlns:c16="http://schemas.microsoft.com/office/drawing/2014/chart" uri="{C3380CC4-5D6E-409C-BE32-E72D297353CC}">
              <c16:uniqueId val="{0000000C-7DF7-4C8B-B8FC-00AFD66F275B}"/>
            </c:ext>
          </c:extLst>
        </c:ser>
        <c:ser>
          <c:idx val="3"/>
          <c:order val="3"/>
          <c:tx>
            <c:strRef>
              <c:f>Sheet1!$E$1</c:f>
              <c:strCache>
                <c:ptCount val="1"/>
                <c:pt idx="0">
                  <c:v>Question code</c:v>
                </c:pt>
              </c:strCache>
            </c:strRef>
          </c:tx>
          <c:spPr>
            <a:ln w="28575">
              <a:noFill/>
            </a:ln>
          </c:spPr>
          <c:xVal>
            <c:numRef>
              <c:f>Sheet1!$A$2:$A$85</c:f>
              <c:numCache>
                <c:formatCode>0.00</c:formatCode>
                <c:ptCount val="84"/>
                <c:pt idx="0">
                  <c:v>317.3117483501095</c:v>
                </c:pt>
                <c:pt idx="1">
                  <c:v>346.13243693088532</c:v>
                </c:pt>
                <c:pt idx="2">
                  <c:v>347.69031198930566</c:v>
                </c:pt>
                <c:pt idx="3">
                  <c:v>352.44183091748761</c:v>
                </c:pt>
                <c:pt idx="4">
                  <c:v>386.63718844981349</c:v>
                </c:pt>
                <c:pt idx="5">
                  <c:v>401.35910775188546</c:v>
                </c:pt>
                <c:pt idx="6">
                  <c:v>409.07058929106609</c:v>
                </c:pt>
                <c:pt idx="7">
                  <c:v>414.9905145130632</c:v>
                </c:pt>
                <c:pt idx="8">
                  <c:v>419.1188834178771</c:v>
                </c:pt>
                <c:pt idx="9">
                  <c:v>428.15455875671489</c:v>
                </c:pt>
                <c:pt idx="10">
                  <c:v>433.52922770826501</c:v>
                </c:pt>
                <c:pt idx="11">
                  <c:v>442.5649030471028</c:v>
                </c:pt>
                <c:pt idx="12">
                  <c:v>450.89953460965148</c:v>
                </c:pt>
                <c:pt idx="13">
                  <c:v>451.83425964470371</c:v>
                </c:pt>
                <c:pt idx="14">
                  <c:v>461.64887251275167</c:v>
                </c:pt>
                <c:pt idx="15">
                  <c:v>465.46566640588145</c:v>
                </c:pt>
                <c:pt idx="16">
                  <c:v>467.17932897014379</c:v>
                </c:pt>
                <c:pt idx="17">
                  <c:v>467.56879773474884</c:v>
                </c:pt>
                <c:pt idx="18">
                  <c:v>467.8024789935119</c:v>
                </c:pt>
                <c:pt idx="19">
                  <c:v>469.98350407530035</c:v>
                </c:pt>
                <c:pt idx="20">
                  <c:v>471.15191036911557</c:v>
                </c:pt>
                <c:pt idx="21">
                  <c:v>471.77506039248374</c:v>
                </c:pt>
                <c:pt idx="22">
                  <c:v>480.03179820211136</c:v>
                </c:pt>
                <c:pt idx="23">
                  <c:v>489.06747354094921</c:v>
                </c:pt>
                <c:pt idx="24">
                  <c:v>491.24849862273766</c:v>
                </c:pt>
                <c:pt idx="25">
                  <c:v>491.94954239902677</c:v>
                </c:pt>
                <c:pt idx="26">
                  <c:v>495.06529251586738</c:v>
                </c:pt>
                <c:pt idx="27">
                  <c:v>510.95561811175463</c:v>
                </c:pt>
                <c:pt idx="28">
                  <c:v>511.7345556409648</c:v>
                </c:pt>
                <c:pt idx="29">
                  <c:v>512.27981191141191</c:v>
                </c:pt>
                <c:pt idx="30">
                  <c:v>515.78503079285758</c:v>
                </c:pt>
                <c:pt idx="31">
                  <c:v>521.62706226193382</c:v>
                </c:pt>
                <c:pt idx="32">
                  <c:v>521.62706226193382</c:v>
                </c:pt>
                <c:pt idx="33">
                  <c:v>529.1</c:v>
                </c:pt>
                <c:pt idx="34">
                  <c:v>531.13010011829772</c:v>
                </c:pt>
                <c:pt idx="35">
                  <c:v>531.98693140042883</c:v>
                </c:pt>
                <c:pt idx="36">
                  <c:v>535.95951279940073</c:v>
                </c:pt>
                <c:pt idx="37">
                  <c:v>538.45211289287317</c:v>
                </c:pt>
                <c:pt idx="38">
                  <c:v>538.84158165747829</c:v>
                </c:pt>
                <c:pt idx="39">
                  <c:v>539.7763066925304</c:v>
                </c:pt>
                <c:pt idx="40">
                  <c:v>542.89205680937107</c:v>
                </c:pt>
                <c:pt idx="41">
                  <c:v>543.82678184442329</c:v>
                </c:pt>
                <c:pt idx="42">
                  <c:v>546.31938193789574</c:v>
                </c:pt>
                <c:pt idx="43">
                  <c:v>546.55306319665885</c:v>
                </c:pt>
                <c:pt idx="44">
                  <c:v>548.42251326676319</c:v>
                </c:pt>
                <c:pt idx="45">
                  <c:v>549.43513205473641</c:v>
                </c:pt>
                <c:pt idx="46">
                  <c:v>561.11919499288877</c:v>
                </c:pt>
                <c:pt idx="47">
                  <c:v>561.27498249873076</c:v>
                </c:pt>
                <c:pt idx="48">
                  <c:v>562.44338879254599</c:v>
                </c:pt>
                <c:pt idx="49">
                  <c:v>568.67488902622722</c:v>
                </c:pt>
                <c:pt idx="50">
                  <c:v>571.4</c:v>
                </c:pt>
                <c:pt idx="51">
                  <c:v>575.60743303619768</c:v>
                </c:pt>
                <c:pt idx="52">
                  <c:v>576.23058305956579</c:v>
                </c:pt>
                <c:pt idx="53">
                  <c:v>578.95686441180135</c:v>
                </c:pt>
                <c:pt idx="54">
                  <c:v>580.04737695269557</c:v>
                </c:pt>
                <c:pt idx="55">
                  <c:v>584.70000000000005</c:v>
                </c:pt>
                <c:pt idx="56">
                  <c:v>590.8746086087167</c:v>
                </c:pt>
                <c:pt idx="57">
                  <c:v>592.74405867882115</c:v>
                </c:pt>
                <c:pt idx="58">
                  <c:v>594.22403998432048</c:v>
                </c:pt>
                <c:pt idx="59">
                  <c:v>597.72925886576616</c:v>
                </c:pt>
                <c:pt idx="60">
                  <c:v>605.51863415786772</c:v>
                </c:pt>
                <c:pt idx="61">
                  <c:v>609.56910930976051</c:v>
                </c:pt>
                <c:pt idx="62">
                  <c:v>614.94377826131063</c:v>
                </c:pt>
                <c:pt idx="63">
                  <c:v>621.17527849499186</c:v>
                </c:pt>
                <c:pt idx="64">
                  <c:v>622.49947229464919</c:v>
                </c:pt>
                <c:pt idx="65">
                  <c:v>631.69093513932899</c:v>
                </c:pt>
                <c:pt idx="66">
                  <c:v>643.60867933624445</c:v>
                </c:pt>
                <c:pt idx="67">
                  <c:v>644.07604185377056</c:v>
                </c:pt>
                <c:pt idx="68">
                  <c:v>644.46551061837556</c:v>
                </c:pt>
                <c:pt idx="69">
                  <c:v>651.63173588710902</c:v>
                </c:pt>
                <c:pt idx="70">
                  <c:v>657.7</c:v>
                </c:pt>
                <c:pt idx="71">
                  <c:v>672.74094292870427</c:v>
                </c:pt>
                <c:pt idx="72">
                  <c:v>676.9</c:v>
                </c:pt>
                <c:pt idx="73">
                  <c:v>695.79749379332497</c:v>
                </c:pt>
                <c:pt idx="74">
                  <c:v>696.6</c:v>
                </c:pt>
                <c:pt idx="75">
                  <c:v>698.6</c:v>
                </c:pt>
                <c:pt idx="76">
                  <c:v>699.92586269813876</c:v>
                </c:pt>
                <c:pt idx="77">
                  <c:v>701.3</c:v>
                </c:pt>
                <c:pt idx="78">
                  <c:v>702.10688777992721</c:v>
                </c:pt>
                <c:pt idx="79">
                  <c:v>751.10205836724617</c:v>
                </c:pt>
                <c:pt idx="80">
                  <c:v>760.13773370608396</c:v>
                </c:pt>
                <c:pt idx="81">
                  <c:v>777.58593436039155</c:v>
                </c:pt>
                <c:pt idx="82">
                  <c:v>785.297415899572</c:v>
                </c:pt>
                <c:pt idx="83">
                  <c:v>840.2904054618092</c:v>
                </c:pt>
              </c:numCache>
            </c:numRef>
          </c:xVal>
          <c:yVal>
            <c:numRef>
              <c:f>Sheet1!$E$2:$E$85</c:f>
              <c:numCache>
                <c:formatCode>0.00</c:formatCode>
                <c:ptCount val="8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numCache>
            </c:numRef>
          </c:yVal>
          <c:smooth val="0"/>
          <c:extLst>
            <c:ext xmlns:c16="http://schemas.microsoft.com/office/drawing/2014/chart" uri="{C3380CC4-5D6E-409C-BE32-E72D297353CC}">
              <c16:uniqueId val="{0000000D-7DF7-4C8B-B8FC-00AFD66F275B}"/>
            </c:ext>
          </c:extLst>
        </c:ser>
        <c:dLbls>
          <c:showLegendKey val="0"/>
          <c:showVal val="0"/>
          <c:showCatName val="0"/>
          <c:showSerName val="0"/>
          <c:showPercent val="0"/>
          <c:showBubbleSize val="0"/>
        </c:dLbls>
        <c:axId val="245818880"/>
        <c:axId val="245820800"/>
      </c:scatterChart>
      <c:valAx>
        <c:axId val="245818880"/>
        <c:scaling>
          <c:orientation val="minMax"/>
          <c:max val="850"/>
          <c:min val="300"/>
        </c:scaling>
        <c:delete val="0"/>
        <c:axPos val="b"/>
        <c:majorGridlines/>
        <c:title>
          <c:tx>
            <c:rich>
              <a:bodyPr/>
              <a:lstStyle/>
              <a:p>
                <a:pPr>
                  <a:defRPr sz="1200"/>
                </a:pPr>
                <a:r>
                  <a:rPr lang="ru-RU" sz="1800" dirty="0"/>
                  <a:t>Сложность заданий по шкале </a:t>
                </a:r>
                <a:r>
                  <a:rPr lang="en-GB" sz="1800" dirty="0"/>
                  <a:t>PISA</a:t>
                </a:r>
              </a:p>
            </c:rich>
          </c:tx>
          <c:layout>
            <c:manualLayout>
              <c:xMode val="edge"/>
              <c:yMode val="edge"/>
              <c:x val="0.23092613423322081"/>
              <c:y val="0.91590895834990327"/>
            </c:manualLayout>
          </c:layout>
          <c:overlay val="0"/>
        </c:title>
        <c:numFmt formatCode="0" sourceLinked="0"/>
        <c:majorTickMark val="none"/>
        <c:minorTickMark val="none"/>
        <c:tickLblPos val="nextTo"/>
        <c:txPr>
          <a:bodyPr/>
          <a:lstStyle/>
          <a:p>
            <a:pPr>
              <a:defRPr sz="1200"/>
            </a:pPr>
            <a:endParaRPr lang="ru-RU"/>
          </a:p>
        </c:txPr>
        <c:crossAx val="245820800"/>
        <c:crosses val="autoZero"/>
        <c:crossBetween val="midCat"/>
      </c:valAx>
      <c:valAx>
        <c:axId val="245820800"/>
        <c:scaling>
          <c:orientation val="minMax"/>
          <c:max val="1.07"/>
          <c:min val="0.70000000000000007"/>
        </c:scaling>
        <c:delete val="0"/>
        <c:axPos val="l"/>
        <c:majorGridlines/>
        <c:numFmt formatCode="#,##0.00" sourceLinked="0"/>
        <c:majorTickMark val="none"/>
        <c:minorTickMark val="none"/>
        <c:tickLblPos val="nextTo"/>
        <c:txPr>
          <a:bodyPr/>
          <a:lstStyle/>
          <a:p>
            <a:pPr>
              <a:defRPr sz="1400"/>
            </a:pPr>
            <a:endParaRPr lang="ru-RU"/>
          </a:p>
        </c:txPr>
        <c:crossAx val="245818880"/>
        <c:crosses val="autoZero"/>
        <c:crossBetween val="midCat"/>
        <c:majorUnit val="0.30000000000000004"/>
      </c:valAx>
      <c:spPr>
        <a:noFill/>
        <a:ln w="25400">
          <a:solidFill>
            <a:schemeClr val="bg1">
              <a:lumMod val="50000"/>
            </a:schemeClr>
          </a:solidFill>
        </a:ln>
      </c:spPr>
    </c:plotArea>
    <c:plotVisOnly val="1"/>
    <c:dispBlanksAs val="gap"/>
    <c:showDLblsOverMax val="0"/>
  </c:chart>
  <c:txPr>
    <a:bodyPr/>
    <a:lstStyle/>
    <a:p>
      <a:pPr>
        <a:defRPr sz="1800"/>
      </a:pPr>
      <a:endParaRPr lang="ru-RU"/>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122000374953125E-2"/>
          <c:y val="5.059689344346676E-2"/>
          <c:w val="0.90842859486314198"/>
          <c:h val="0.79662494818826168"/>
        </c:manualLayout>
      </c:layout>
      <c:scatterChart>
        <c:scatterStyle val="lineMarker"/>
        <c:varyColors val="0"/>
        <c:ser>
          <c:idx val="0"/>
          <c:order val="0"/>
          <c:tx>
            <c:strRef>
              <c:f>Sheet1!$B$1</c:f>
              <c:strCache>
                <c:ptCount val="1"/>
                <c:pt idx="0">
                  <c:v>Index of elaboration strategies - significant</c:v>
                </c:pt>
              </c:strCache>
            </c:strRef>
          </c:tx>
          <c:spPr>
            <a:ln w="28575">
              <a:noFill/>
            </a:ln>
          </c:spPr>
          <c:marker>
            <c:symbol val="circle"/>
            <c:size val="9"/>
            <c:spPr>
              <a:solidFill>
                <a:schemeClr val="accent1"/>
              </a:solidFill>
              <a:ln>
                <a:solidFill>
                  <a:schemeClr val="tx2"/>
                </a:solidFill>
              </a:ln>
            </c:spPr>
          </c:marker>
          <c:dPt>
            <c:idx val="38"/>
            <c:bubble3D val="0"/>
            <c:extLst>
              <c:ext xmlns:c16="http://schemas.microsoft.com/office/drawing/2014/chart" uri="{C3380CC4-5D6E-409C-BE32-E72D297353CC}">
                <c16:uniqueId val="{00000000-3A17-41EA-A053-3C14AD217E98}"/>
              </c:ext>
            </c:extLst>
          </c:dPt>
          <c:dPt>
            <c:idx val="49"/>
            <c:bubble3D val="0"/>
            <c:extLst>
              <c:ext xmlns:c16="http://schemas.microsoft.com/office/drawing/2014/chart" uri="{C3380CC4-5D6E-409C-BE32-E72D297353CC}">
                <c16:uniqueId val="{00000001-3A17-41EA-A053-3C14AD217E98}"/>
              </c:ext>
            </c:extLst>
          </c:dPt>
          <c:dPt>
            <c:idx val="59"/>
            <c:bubble3D val="0"/>
            <c:extLst>
              <c:ext xmlns:c16="http://schemas.microsoft.com/office/drawing/2014/chart" uri="{C3380CC4-5D6E-409C-BE32-E72D297353CC}">
                <c16:uniqueId val="{00000002-3A17-41EA-A053-3C14AD217E98}"/>
              </c:ext>
            </c:extLst>
          </c:dPt>
          <c:dPt>
            <c:idx val="80"/>
            <c:bubble3D val="0"/>
            <c:extLst>
              <c:ext xmlns:c16="http://schemas.microsoft.com/office/drawing/2014/chart" uri="{C3380CC4-5D6E-409C-BE32-E72D297353CC}">
                <c16:uniqueId val="{00000003-3A17-41EA-A053-3C14AD217E98}"/>
              </c:ext>
            </c:extLst>
          </c:dPt>
          <c:xVal>
            <c:numRef>
              <c:f>Sheet1!$A$2:$A$85</c:f>
              <c:numCache>
                <c:formatCode>0.00</c:formatCode>
                <c:ptCount val="84"/>
                <c:pt idx="0">
                  <c:v>317.3117483501095</c:v>
                </c:pt>
                <c:pt idx="1">
                  <c:v>346.13243693088532</c:v>
                </c:pt>
                <c:pt idx="2">
                  <c:v>347.69031198930566</c:v>
                </c:pt>
                <c:pt idx="3">
                  <c:v>352.44183091748761</c:v>
                </c:pt>
                <c:pt idx="4">
                  <c:v>386.63718844981349</c:v>
                </c:pt>
                <c:pt idx="5">
                  <c:v>401.35910775188546</c:v>
                </c:pt>
                <c:pt idx="6">
                  <c:v>409.07058929106609</c:v>
                </c:pt>
                <c:pt idx="7">
                  <c:v>414.9905145130632</c:v>
                </c:pt>
                <c:pt idx="8">
                  <c:v>419.1188834178771</c:v>
                </c:pt>
                <c:pt idx="9">
                  <c:v>428.15455875671489</c:v>
                </c:pt>
                <c:pt idx="10">
                  <c:v>433.52922770826501</c:v>
                </c:pt>
                <c:pt idx="11">
                  <c:v>442.5649030471028</c:v>
                </c:pt>
                <c:pt idx="12">
                  <c:v>450.89953460965148</c:v>
                </c:pt>
                <c:pt idx="13">
                  <c:v>451.83425964470371</c:v>
                </c:pt>
                <c:pt idx="14">
                  <c:v>461.64887251275167</c:v>
                </c:pt>
                <c:pt idx="15">
                  <c:v>465.46566640588145</c:v>
                </c:pt>
                <c:pt idx="16">
                  <c:v>467.17932897014379</c:v>
                </c:pt>
                <c:pt idx="17">
                  <c:v>467.56879773474884</c:v>
                </c:pt>
                <c:pt idx="18">
                  <c:v>467.8024789935119</c:v>
                </c:pt>
                <c:pt idx="19">
                  <c:v>469.98350407530035</c:v>
                </c:pt>
                <c:pt idx="20">
                  <c:v>471.15191036911557</c:v>
                </c:pt>
                <c:pt idx="21">
                  <c:v>471.77506039248374</c:v>
                </c:pt>
                <c:pt idx="22">
                  <c:v>480.03179820211136</c:v>
                </c:pt>
                <c:pt idx="23">
                  <c:v>489.06747354094921</c:v>
                </c:pt>
                <c:pt idx="24">
                  <c:v>491.24849862273766</c:v>
                </c:pt>
                <c:pt idx="25">
                  <c:v>491.94954239902677</c:v>
                </c:pt>
                <c:pt idx="26">
                  <c:v>495.06529251586738</c:v>
                </c:pt>
                <c:pt idx="27">
                  <c:v>510.95561811175463</c:v>
                </c:pt>
                <c:pt idx="28">
                  <c:v>511.7345556409648</c:v>
                </c:pt>
                <c:pt idx="29">
                  <c:v>512.27981191141191</c:v>
                </c:pt>
                <c:pt idx="30">
                  <c:v>515.78503079285758</c:v>
                </c:pt>
                <c:pt idx="31">
                  <c:v>521.62706226193382</c:v>
                </c:pt>
                <c:pt idx="32">
                  <c:v>521.62706226193382</c:v>
                </c:pt>
                <c:pt idx="33">
                  <c:v>529.1</c:v>
                </c:pt>
                <c:pt idx="34">
                  <c:v>531.13010011829772</c:v>
                </c:pt>
                <c:pt idx="35">
                  <c:v>531.98693140042883</c:v>
                </c:pt>
                <c:pt idx="36">
                  <c:v>535.95951279940073</c:v>
                </c:pt>
                <c:pt idx="37">
                  <c:v>538.45211289287317</c:v>
                </c:pt>
                <c:pt idx="38">
                  <c:v>538.84158165747829</c:v>
                </c:pt>
                <c:pt idx="39">
                  <c:v>539.7763066925304</c:v>
                </c:pt>
                <c:pt idx="40">
                  <c:v>542.89205680937107</c:v>
                </c:pt>
                <c:pt idx="41">
                  <c:v>543.82678184442329</c:v>
                </c:pt>
                <c:pt idx="42">
                  <c:v>546.31938193789574</c:v>
                </c:pt>
                <c:pt idx="43">
                  <c:v>546.55306319665885</c:v>
                </c:pt>
                <c:pt idx="44">
                  <c:v>548.42251326676319</c:v>
                </c:pt>
                <c:pt idx="45">
                  <c:v>549.43513205473641</c:v>
                </c:pt>
                <c:pt idx="46">
                  <c:v>561.11919499288877</c:v>
                </c:pt>
                <c:pt idx="47">
                  <c:v>561.27498249873076</c:v>
                </c:pt>
                <c:pt idx="48">
                  <c:v>562.44338879254599</c:v>
                </c:pt>
                <c:pt idx="49">
                  <c:v>568.67488902622722</c:v>
                </c:pt>
                <c:pt idx="50">
                  <c:v>571.4</c:v>
                </c:pt>
                <c:pt idx="51">
                  <c:v>575.60743303619768</c:v>
                </c:pt>
                <c:pt idx="52">
                  <c:v>576.23058305956579</c:v>
                </c:pt>
                <c:pt idx="53">
                  <c:v>578.95686441180135</c:v>
                </c:pt>
                <c:pt idx="54">
                  <c:v>580.04737695269557</c:v>
                </c:pt>
                <c:pt idx="55">
                  <c:v>584.70000000000005</c:v>
                </c:pt>
                <c:pt idx="56">
                  <c:v>590.8746086087167</c:v>
                </c:pt>
                <c:pt idx="57">
                  <c:v>592.74405867882115</c:v>
                </c:pt>
                <c:pt idx="58">
                  <c:v>594.22403998432048</c:v>
                </c:pt>
                <c:pt idx="59">
                  <c:v>597.72925886576616</c:v>
                </c:pt>
                <c:pt idx="60">
                  <c:v>605.51863415786772</c:v>
                </c:pt>
                <c:pt idx="61">
                  <c:v>609.56910930976051</c:v>
                </c:pt>
                <c:pt idx="62">
                  <c:v>614.94377826131063</c:v>
                </c:pt>
                <c:pt idx="63">
                  <c:v>621.17527849499186</c:v>
                </c:pt>
                <c:pt idx="64">
                  <c:v>622.49947229464919</c:v>
                </c:pt>
                <c:pt idx="65">
                  <c:v>631.69093513932899</c:v>
                </c:pt>
                <c:pt idx="66">
                  <c:v>643.60867933624445</c:v>
                </c:pt>
                <c:pt idx="67">
                  <c:v>644.07604185377056</c:v>
                </c:pt>
                <c:pt idx="68">
                  <c:v>644.46551061837556</c:v>
                </c:pt>
                <c:pt idx="69">
                  <c:v>651.63173588710902</c:v>
                </c:pt>
                <c:pt idx="70">
                  <c:v>657.7</c:v>
                </c:pt>
                <c:pt idx="71">
                  <c:v>672.74094292870427</c:v>
                </c:pt>
                <c:pt idx="72">
                  <c:v>676.9</c:v>
                </c:pt>
                <c:pt idx="73">
                  <c:v>695.79749379332497</c:v>
                </c:pt>
                <c:pt idx="74">
                  <c:v>696.6</c:v>
                </c:pt>
                <c:pt idx="75">
                  <c:v>698.6</c:v>
                </c:pt>
                <c:pt idx="76">
                  <c:v>699.92586269813876</c:v>
                </c:pt>
                <c:pt idx="77">
                  <c:v>701.3</c:v>
                </c:pt>
                <c:pt idx="78">
                  <c:v>702.10688777992721</c:v>
                </c:pt>
                <c:pt idx="79">
                  <c:v>751.10205836724617</c:v>
                </c:pt>
                <c:pt idx="80">
                  <c:v>760.13773370608396</c:v>
                </c:pt>
                <c:pt idx="81">
                  <c:v>777.58593436039155</c:v>
                </c:pt>
                <c:pt idx="82">
                  <c:v>785.297415899572</c:v>
                </c:pt>
                <c:pt idx="83">
                  <c:v>840.2904054618092</c:v>
                </c:pt>
              </c:numCache>
            </c:numRef>
          </c:xVal>
          <c:yVal>
            <c:numRef>
              <c:f>Sheet1!$B$2:$B$85</c:f>
              <c:numCache>
                <c:formatCode>0.00</c:formatCode>
                <c:ptCount val="84"/>
                <c:pt idx="0">
                  <c:v>0</c:v>
                </c:pt>
                <c:pt idx="1">
                  <c:v>0.92964478304580322</c:v>
                </c:pt>
                <c:pt idx="2">
                  <c:v>0.90028681419713807</c:v>
                </c:pt>
                <c:pt idx="3">
                  <c:v>0.89964882613654706</c:v>
                </c:pt>
                <c:pt idx="4">
                  <c:v>0.91873367350917701</c:v>
                </c:pt>
                <c:pt idx="5">
                  <c:v>0.95322505619015763</c:v>
                </c:pt>
                <c:pt idx="6">
                  <c:v>0</c:v>
                </c:pt>
                <c:pt idx="7">
                  <c:v>0.94725662353523699</c:v>
                </c:pt>
                <c:pt idx="8">
                  <c:v>0.95363401611105036</c:v>
                </c:pt>
                <c:pt idx="9">
                  <c:v>0</c:v>
                </c:pt>
                <c:pt idx="10">
                  <c:v>0</c:v>
                </c:pt>
                <c:pt idx="11">
                  <c:v>0</c:v>
                </c:pt>
                <c:pt idx="12">
                  <c:v>0.91865674665425701</c:v>
                </c:pt>
                <c:pt idx="13">
                  <c:v>0.94311387458328255</c:v>
                </c:pt>
                <c:pt idx="14">
                  <c:v>0.96909532897044237</c:v>
                </c:pt>
                <c:pt idx="15">
                  <c:v>0</c:v>
                </c:pt>
                <c:pt idx="16">
                  <c:v>0.97438453202088815</c:v>
                </c:pt>
                <c:pt idx="17">
                  <c:v>0.95756023012411728</c:v>
                </c:pt>
                <c:pt idx="18">
                  <c:v>0.95183230954651354</c:v>
                </c:pt>
                <c:pt idx="19">
                  <c:v>0.96325650549937936</c:v>
                </c:pt>
                <c:pt idx="20">
                  <c:v>0</c:v>
                </c:pt>
                <c:pt idx="21">
                  <c:v>0.96841530245143959</c:v>
                </c:pt>
                <c:pt idx="22">
                  <c:v>0.95293317358631946</c:v>
                </c:pt>
                <c:pt idx="23">
                  <c:v>1.070301334843347</c:v>
                </c:pt>
                <c:pt idx="24">
                  <c:v>0</c:v>
                </c:pt>
                <c:pt idx="25">
                  <c:v>0</c:v>
                </c:pt>
                <c:pt idx="26">
                  <c:v>1.0337062327449091</c:v>
                </c:pt>
                <c:pt idx="27">
                  <c:v>0</c:v>
                </c:pt>
                <c:pt idx="28">
                  <c:v>1.1029018228109078</c:v>
                </c:pt>
                <c:pt idx="29">
                  <c:v>1.0650956314559641</c:v>
                </c:pt>
                <c:pt idx="30">
                  <c:v>0.9617789995653907</c:v>
                </c:pt>
                <c:pt idx="31">
                  <c:v>0</c:v>
                </c:pt>
                <c:pt idx="32">
                  <c:v>1.0311635974707341</c:v>
                </c:pt>
                <c:pt idx="33">
                  <c:v>0</c:v>
                </c:pt>
                <c:pt idx="34">
                  <c:v>1.0349473604529118</c:v>
                </c:pt>
                <c:pt idx="35">
                  <c:v>1.0388403029159226</c:v>
                </c:pt>
                <c:pt idx="36">
                  <c:v>0</c:v>
                </c:pt>
                <c:pt idx="37">
                  <c:v>1.0823037714609212</c:v>
                </c:pt>
                <c:pt idx="38">
                  <c:v>0</c:v>
                </c:pt>
                <c:pt idx="39">
                  <c:v>1.0682224031332588</c:v>
                </c:pt>
                <c:pt idx="40">
                  <c:v>1.0710906908719851</c:v>
                </c:pt>
                <c:pt idx="41">
                  <c:v>0</c:v>
                </c:pt>
                <c:pt idx="42">
                  <c:v>0</c:v>
                </c:pt>
                <c:pt idx="43">
                  <c:v>0.94836372303397509</c:v>
                </c:pt>
                <c:pt idx="44">
                  <c:v>0</c:v>
                </c:pt>
                <c:pt idx="45">
                  <c:v>0</c:v>
                </c:pt>
                <c:pt idx="46">
                  <c:v>0</c:v>
                </c:pt>
                <c:pt idx="47">
                  <c:v>0</c:v>
                </c:pt>
                <c:pt idx="48">
                  <c:v>0.95494781937883078</c:v>
                </c:pt>
                <c:pt idx="49">
                  <c:v>1.0577118020135055</c:v>
                </c:pt>
                <c:pt idx="50">
                  <c:v>0</c:v>
                </c:pt>
                <c:pt idx="51">
                  <c:v>1.0414567228710034</c:v>
                </c:pt>
                <c:pt idx="52">
                  <c:v>0</c:v>
                </c:pt>
                <c:pt idx="53">
                  <c:v>0</c:v>
                </c:pt>
                <c:pt idx="54">
                  <c:v>1.0696963069453609</c:v>
                </c:pt>
                <c:pt idx="55">
                  <c:v>1.0846154444514182</c:v>
                </c:pt>
                <c:pt idx="56">
                  <c:v>0</c:v>
                </c:pt>
                <c:pt idx="57">
                  <c:v>1.0272731438349141</c:v>
                </c:pt>
                <c:pt idx="58">
                  <c:v>1.084137516711092</c:v>
                </c:pt>
                <c:pt idx="59">
                  <c:v>1.0441921288827229</c:v>
                </c:pt>
                <c:pt idx="60">
                  <c:v>1.0651209141964009</c:v>
                </c:pt>
                <c:pt idx="61">
                  <c:v>0</c:v>
                </c:pt>
                <c:pt idx="62">
                  <c:v>1.0452811367650958</c:v>
                </c:pt>
                <c:pt idx="63">
                  <c:v>1.0538147398187319</c:v>
                </c:pt>
                <c:pt idx="64">
                  <c:v>0</c:v>
                </c:pt>
                <c:pt idx="65">
                  <c:v>1.0713811550104644</c:v>
                </c:pt>
                <c:pt idx="66">
                  <c:v>1.1058040527707893</c:v>
                </c:pt>
                <c:pt idx="67">
                  <c:v>1.0384553507849621</c:v>
                </c:pt>
                <c:pt idx="68">
                  <c:v>1.1171276261156853</c:v>
                </c:pt>
                <c:pt idx="69">
                  <c:v>1.0982150229917118</c:v>
                </c:pt>
                <c:pt idx="70">
                  <c:v>1.1365489680178018</c:v>
                </c:pt>
                <c:pt idx="71">
                  <c:v>1.0991141296274889</c:v>
                </c:pt>
                <c:pt idx="72">
                  <c:v>1.1553146857500662</c:v>
                </c:pt>
                <c:pt idx="73">
                  <c:v>1.1848602197624778</c:v>
                </c:pt>
                <c:pt idx="74">
                  <c:v>1.1223108589971686</c:v>
                </c:pt>
                <c:pt idx="75">
                  <c:v>1.1765188090775776</c:v>
                </c:pt>
                <c:pt idx="76">
                  <c:v>1.127605434585754</c:v>
                </c:pt>
                <c:pt idx="77">
                  <c:v>1.2562749783373979</c:v>
                </c:pt>
                <c:pt idx="78">
                  <c:v>1.1310659167323442</c:v>
                </c:pt>
                <c:pt idx="79">
                  <c:v>1.216315682899495</c:v>
                </c:pt>
                <c:pt idx="80">
                  <c:v>1.276470555649805</c:v>
                </c:pt>
                <c:pt idx="81">
                  <c:v>1.2663932886934042</c:v>
                </c:pt>
                <c:pt idx="82">
                  <c:v>1.3885143669989781</c:v>
                </c:pt>
                <c:pt idx="83">
                  <c:v>1.328301819416323</c:v>
                </c:pt>
              </c:numCache>
            </c:numRef>
          </c:yVal>
          <c:smooth val="0"/>
          <c:extLst>
            <c:ext xmlns:c16="http://schemas.microsoft.com/office/drawing/2014/chart" uri="{C3380CC4-5D6E-409C-BE32-E72D297353CC}">
              <c16:uniqueId val="{00000004-3A17-41EA-A053-3C14AD217E98}"/>
            </c:ext>
          </c:extLst>
        </c:ser>
        <c:ser>
          <c:idx val="1"/>
          <c:order val="1"/>
          <c:tx>
            <c:strRef>
              <c:f>Sheet1!$C$1</c:f>
              <c:strCache>
                <c:ptCount val="1"/>
                <c:pt idx="0">
                  <c:v>Index of elaboration strategie - non-significant</c:v>
                </c:pt>
              </c:strCache>
            </c:strRef>
          </c:tx>
          <c:spPr>
            <a:ln w="28575">
              <a:noFill/>
            </a:ln>
          </c:spPr>
          <c:marker>
            <c:symbol val="circle"/>
            <c:size val="9"/>
            <c:spPr>
              <a:solidFill>
                <a:schemeClr val="tx2">
                  <a:lumMod val="20000"/>
                  <a:lumOff val="80000"/>
                </a:schemeClr>
              </a:solidFill>
              <a:ln>
                <a:solidFill>
                  <a:schemeClr val="tx2"/>
                </a:solidFill>
              </a:ln>
            </c:spPr>
          </c:marker>
          <c:dPt>
            <c:idx val="1"/>
            <c:bubble3D val="0"/>
            <c:extLst>
              <c:ext xmlns:c16="http://schemas.microsoft.com/office/drawing/2014/chart" uri="{C3380CC4-5D6E-409C-BE32-E72D297353CC}">
                <c16:uniqueId val="{00000005-3A17-41EA-A053-3C14AD217E98}"/>
              </c:ext>
            </c:extLst>
          </c:dPt>
          <c:xVal>
            <c:numRef>
              <c:f>Sheet1!$A$2:$A$85</c:f>
              <c:numCache>
                <c:formatCode>0.00</c:formatCode>
                <c:ptCount val="84"/>
                <c:pt idx="0">
                  <c:v>317.3117483501095</c:v>
                </c:pt>
                <c:pt idx="1">
                  <c:v>346.13243693088532</c:v>
                </c:pt>
                <c:pt idx="2">
                  <c:v>347.69031198930566</c:v>
                </c:pt>
                <c:pt idx="3">
                  <c:v>352.44183091748761</c:v>
                </c:pt>
                <c:pt idx="4">
                  <c:v>386.63718844981349</c:v>
                </c:pt>
                <c:pt idx="5">
                  <c:v>401.35910775188546</c:v>
                </c:pt>
                <c:pt idx="6">
                  <c:v>409.07058929106609</c:v>
                </c:pt>
                <c:pt idx="7">
                  <c:v>414.9905145130632</c:v>
                </c:pt>
                <c:pt idx="8">
                  <c:v>419.1188834178771</c:v>
                </c:pt>
                <c:pt idx="9">
                  <c:v>428.15455875671489</c:v>
                </c:pt>
                <c:pt idx="10">
                  <c:v>433.52922770826501</c:v>
                </c:pt>
                <c:pt idx="11">
                  <c:v>442.5649030471028</c:v>
                </c:pt>
                <c:pt idx="12">
                  <c:v>450.89953460965148</c:v>
                </c:pt>
                <c:pt idx="13">
                  <c:v>451.83425964470371</c:v>
                </c:pt>
                <c:pt idx="14">
                  <c:v>461.64887251275167</c:v>
                </c:pt>
                <c:pt idx="15">
                  <c:v>465.46566640588145</c:v>
                </c:pt>
                <c:pt idx="16">
                  <c:v>467.17932897014379</c:v>
                </c:pt>
                <c:pt idx="17">
                  <c:v>467.56879773474884</c:v>
                </c:pt>
                <c:pt idx="18">
                  <c:v>467.8024789935119</c:v>
                </c:pt>
                <c:pt idx="19">
                  <c:v>469.98350407530035</c:v>
                </c:pt>
                <c:pt idx="20">
                  <c:v>471.15191036911557</c:v>
                </c:pt>
                <c:pt idx="21">
                  <c:v>471.77506039248374</c:v>
                </c:pt>
                <c:pt idx="22">
                  <c:v>480.03179820211136</c:v>
                </c:pt>
                <c:pt idx="23">
                  <c:v>489.06747354094921</c:v>
                </c:pt>
                <c:pt idx="24">
                  <c:v>491.24849862273766</c:v>
                </c:pt>
                <c:pt idx="25">
                  <c:v>491.94954239902677</c:v>
                </c:pt>
                <c:pt idx="26">
                  <c:v>495.06529251586738</c:v>
                </c:pt>
                <c:pt idx="27">
                  <c:v>510.95561811175463</c:v>
                </c:pt>
                <c:pt idx="28">
                  <c:v>511.7345556409648</c:v>
                </c:pt>
                <c:pt idx="29">
                  <c:v>512.27981191141191</c:v>
                </c:pt>
                <c:pt idx="30">
                  <c:v>515.78503079285758</c:v>
                </c:pt>
                <c:pt idx="31">
                  <c:v>521.62706226193382</c:v>
                </c:pt>
                <c:pt idx="32">
                  <c:v>521.62706226193382</c:v>
                </c:pt>
                <c:pt idx="33">
                  <c:v>529.1</c:v>
                </c:pt>
                <c:pt idx="34">
                  <c:v>531.13010011829772</c:v>
                </c:pt>
                <c:pt idx="35">
                  <c:v>531.98693140042883</c:v>
                </c:pt>
                <c:pt idx="36">
                  <c:v>535.95951279940073</c:v>
                </c:pt>
                <c:pt idx="37">
                  <c:v>538.45211289287317</c:v>
                </c:pt>
                <c:pt idx="38">
                  <c:v>538.84158165747829</c:v>
                </c:pt>
                <c:pt idx="39">
                  <c:v>539.7763066925304</c:v>
                </c:pt>
                <c:pt idx="40">
                  <c:v>542.89205680937107</c:v>
                </c:pt>
                <c:pt idx="41">
                  <c:v>543.82678184442329</c:v>
                </c:pt>
                <c:pt idx="42">
                  <c:v>546.31938193789574</c:v>
                </c:pt>
                <c:pt idx="43">
                  <c:v>546.55306319665885</c:v>
                </c:pt>
                <c:pt idx="44">
                  <c:v>548.42251326676319</c:v>
                </c:pt>
                <c:pt idx="45">
                  <c:v>549.43513205473641</c:v>
                </c:pt>
                <c:pt idx="46">
                  <c:v>561.11919499288877</c:v>
                </c:pt>
                <c:pt idx="47">
                  <c:v>561.27498249873076</c:v>
                </c:pt>
                <c:pt idx="48">
                  <c:v>562.44338879254599</c:v>
                </c:pt>
                <c:pt idx="49">
                  <c:v>568.67488902622722</c:v>
                </c:pt>
                <c:pt idx="50">
                  <c:v>571.4</c:v>
                </c:pt>
                <c:pt idx="51">
                  <c:v>575.60743303619768</c:v>
                </c:pt>
                <c:pt idx="52">
                  <c:v>576.23058305956579</c:v>
                </c:pt>
                <c:pt idx="53">
                  <c:v>578.95686441180135</c:v>
                </c:pt>
                <c:pt idx="54">
                  <c:v>580.04737695269557</c:v>
                </c:pt>
                <c:pt idx="55">
                  <c:v>584.70000000000005</c:v>
                </c:pt>
                <c:pt idx="56">
                  <c:v>590.8746086087167</c:v>
                </c:pt>
                <c:pt idx="57">
                  <c:v>592.74405867882115</c:v>
                </c:pt>
                <c:pt idx="58">
                  <c:v>594.22403998432048</c:v>
                </c:pt>
                <c:pt idx="59">
                  <c:v>597.72925886576616</c:v>
                </c:pt>
                <c:pt idx="60">
                  <c:v>605.51863415786772</c:v>
                </c:pt>
                <c:pt idx="61">
                  <c:v>609.56910930976051</c:v>
                </c:pt>
                <c:pt idx="62">
                  <c:v>614.94377826131063</c:v>
                </c:pt>
                <c:pt idx="63">
                  <c:v>621.17527849499186</c:v>
                </c:pt>
                <c:pt idx="64">
                  <c:v>622.49947229464919</c:v>
                </c:pt>
                <c:pt idx="65">
                  <c:v>631.69093513932899</c:v>
                </c:pt>
                <c:pt idx="66">
                  <c:v>643.60867933624445</c:v>
                </c:pt>
                <c:pt idx="67">
                  <c:v>644.07604185377056</c:v>
                </c:pt>
                <c:pt idx="68">
                  <c:v>644.46551061837556</c:v>
                </c:pt>
                <c:pt idx="69">
                  <c:v>651.63173588710902</c:v>
                </c:pt>
                <c:pt idx="70">
                  <c:v>657.7</c:v>
                </c:pt>
                <c:pt idx="71">
                  <c:v>672.74094292870427</c:v>
                </c:pt>
                <c:pt idx="72">
                  <c:v>676.9</c:v>
                </c:pt>
                <c:pt idx="73">
                  <c:v>695.79749379332497</c:v>
                </c:pt>
                <c:pt idx="74">
                  <c:v>696.6</c:v>
                </c:pt>
                <c:pt idx="75">
                  <c:v>698.6</c:v>
                </c:pt>
                <c:pt idx="76">
                  <c:v>699.92586269813876</c:v>
                </c:pt>
                <c:pt idx="77">
                  <c:v>701.3</c:v>
                </c:pt>
                <c:pt idx="78">
                  <c:v>702.10688777992721</c:v>
                </c:pt>
                <c:pt idx="79">
                  <c:v>751.10205836724617</c:v>
                </c:pt>
                <c:pt idx="80">
                  <c:v>760.13773370608396</c:v>
                </c:pt>
                <c:pt idx="81">
                  <c:v>777.58593436039155</c:v>
                </c:pt>
                <c:pt idx="82">
                  <c:v>785.297415899572</c:v>
                </c:pt>
                <c:pt idx="83">
                  <c:v>840.2904054618092</c:v>
                </c:pt>
              </c:numCache>
            </c:numRef>
          </c:xVal>
          <c:yVal>
            <c:numRef>
              <c:f>Sheet1!$C$2:$C$85</c:f>
              <c:numCache>
                <c:formatCode>0.00</c:formatCode>
                <c:ptCount val="84"/>
                <c:pt idx="0">
                  <c:v>0.969909553920419</c:v>
                </c:pt>
                <c:pt idx="1">
                  <c:v>0</c:v>
                </c:pt>
                <c:pt idx="2">
                  <c:v>0</c:v>
                </c:pt>
                <c:pt idx="3">
                  <c:v>0</c:v>
                </c:pt>
                <c:pt idx="4">
                  <c:v>0</c:v>
                </c:pt>
                <c:pt idx="5">
                  <c:v>0</c:v>
                </c:pt>
                <c:pt idx="6">
                  <c:v>1.0227659011733099</c:v>
                </c:pt>
                <c:pt idx="7">
                  <c:v>0</c:v>
                </c:pt>
                <c:pt idx="8">
                  <c:v>0</c:v>
                </c:pt>
                <c:pt idx="9">
                  <c:v>0.96829554580527399</c:v>
                </c:pt>
                <c:pt idx="10">
                  <c:v>1.0086547408239348</c:v>
                </c:pt>
                <c:pt idx="11">
                  <c:v>0.99681309168608467</c:v>
                </c:pt>
                <c:pt idx="12">
                  <c:v>0</c:v>
                </c:pt>
                <c:pt idx="13">
                  <c:v>0</c:v>
                </c:pt>
                <c:pt idx="14">
                  <c:v>0</c:v>
                </c:pt>
                <c:pt idx="15">
                  <c:v>1.024771277015869</c:v>
                </c:pt>
                <c:pt idx="16">
                  <c:v>0</c:v>
                </c:pt>
                <c:pt idx="17">
                  <c:v>0</c:v>
                </c:pt>
                <c:pt idx="18">
                  <c:v>0</c:v>
                </c:pt>
                <c:pt idx="19">
                  <c:v>0</c:v>
                </c:pt>
                <c:pt idx="20">
                  <c:v>1.0083537995486473</c:v>
                </c:pt>
                <c:pt idx="21">
                  <c:v>0</c:v>
                </c:pt>
                <c:pt idx="22">
                  <c:v>0</c:v>
                </c:pt>
                <c:pt idx="23">
                  <c:v>0</c:v>
                </c:pt>
                <c:pt idx="24">
                  <c:v>1.0090266527767369</c:v>
                </c:pt>
                <c:pt idx="25">
                  <c:v>1.0033909533977581</c:v>
                </c:pt>
                <c:pt idx="26">
                  <c:v>0</c:v>
                </c:pt>
                <c:pt idx="27">
                  <c:v>1.0132605705849127</c:v>
                </c:pt>
                <c:pt idx="28">
                  <c:v>0</c:v>
                </c:pt>
                <c:pt idx="29">
                  <c:v>0</c:v>
                </c:pt>
                <c:pt idx="30">
                  <c:v>0</c:v>
                </c:pt>
                <c:pt idx="31">
                  <c:v>1.0240828053249267</c:v>
                </c:pt>
                <c:pt idx="32">
                  <c:v>0</c:v>
                </c:pt>
                <c:pt idx="33">
                  <c:v>0.99128652874469247</c:v>
                </c:pt>
                <c:pt idx="34">
                  <c:v>0</c:v>
                </c:pt>
                <c:pt idx="35">
                  <c:v>0</c:v>
                </c:pt>
                <c:pt idx="36">
                  <c:v>0.98061867163427785</c:v>
                </c:pt>
                <c:pt idx="37">
                  <c:v>0</c:v>
                </c:pt>
                <c:pt idx="38">
                  <c:v>1.0089627379314274</c:v>
                </c:pt>
                <c:pt idx="39">
                  <c:v>0</c:v>
                </c:pt>
                <c:pt idx="40">
                  <c:v>0</c:v>
                </c:pt>
                <c:pt idx="41">
                  <c:v>1.0154745801531444</c:v>
                </c:pt>
                <c:pt idx="42">
                  <c:v>0.9787212527316469</c:v>
                </c:pt>
                <c:pt idx="43">
                  <c:v>0</c:v>
                </c:pt>
                <c:pt idx="44">
                  <c:v>1.0028649614680414</c:v>
                </c:pt>
                <c:pt idx="45">
                  <c:v>1.0114352392948289</c:v>
                </c:pt>
                <c:pt idx="46">
                  <c:v>0.99463436401666272</c:v>
                </c:pt>
                <c:pt idx="47">
                  <c:v>1.0014512723442481</c:v>
                </c:pt>
                <c:pt idx="48">
                  <c:v>0</c:v>
                </c:pt>
                <c:pt idx="49">
                  <c:v>0</c:v>
                </c:pt>
                <c:pt idx="50">
                  <c:v>1.0052751700068747</c:v>
                </c:pt>
                <c:pt idx="51">
                  <c:v>0</c:v>
                </c:pt>
                <c:pt idx="52">
                  <c:v>1.0028840211011776</c:v>
                </c:pt>
                <c:pt idx="53">
                  <c:v>1.0161535218224713</c:v>
                </c:pt>
                <c:pt idx="54">
                  <c:v>0</c:v>
                </c:pt>
                <c:pt idx="55">
                  <c:v>0</c:v>
                </c:pt>
                <c:pt idx="56">
                  <c:v>1.0254355089741458</c:v>
                </c:pt>
                <c:pt idx="57">
                  <c:v>0</c:v>
                </c:pt>
                <c:pt idx="58">
                  <c:v>0</c:v>
                </c:pt>
                <c:pt idx="59">
                  <c:v>0</c:v>
                </c:pt>
                <c:pt idx="60">
                  <c:v>0</c:v>
                </c:pt>
                <c:pt idx="61">
                  <c:v>1.0057874885455749</c:v>
                </c:pt>
                <c:pt idx="62">
                  <c:v>0</c:v>
                </c:pt>
                <c:pt idx="63">
                  <c:v>0</c:v>
                </c:pt>
                <c:pt idx="64">
                  <c:v>1.0319181704015954</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numCache>
            </c:numRef>
          </c:yVal>
          <c:smooth val="0"/>
          <c:extLst>
            <c:ext xmlns:c16="http://schemas.microsoft.com/office/drawing/2014/chart" uri="{C3380CC4-5D6E-409C-BE32-E72D297353CC}">
              <c16:uniqueId val="{00000006-3A17-41EA-A053-3C14AD217E98}"/>
            </c:ext>
          </c:extLst>
        </c:ser>
        <c:ser>
          <c:idx val="3"/>
          <c:order val="2"/>
          <c:tx>
            <c:strRef>
              <c:f>Sheet1!$E$1</c:f>
              <c:strCache>
                <c:ptCount val="1"/>
                <c:pt idx="0">
                  <c:v>Question code</c:v>
                </c:pt>
              </c:strCache>
            </c:strRef>
          </c:tx>
          <c:spPr>
            <a:ln w="28575">
              <a:noFill/>
            </a:ln>
          </c:spPr>
          <c:xVal>
            <c:numRef>
              <c:f>Sheet1!$A$2:$A$85</c:f>
              <c:numCache>
                <c:formatCode>0.00</c:formatCode>
                <c:ptCount val="84"/>
                <c:pt idx="0">
                  <c:v>317.3117483501095</c:v>
                </c:pt>
                <c:pt idx="1">
                  <c:v>346.13243693088532</c:v>
                </c:pt>
                <c:pt idx="2">
                  <c:v>347.69031198930566</c:v>
                </c:pt>
                <c:pt idx="3">
                  <c:v>352.44183091748761</c:v>
                </c:pt>
                <c:pt idx="4">
                  <c:v>386.63718844981349</c:v>
                </c:pt>
                <c:pt idx="5">
                  <c:v>401.35910775188546</c:v>
                </c:pt>
                <c:pt idx="6">
                  <c:v>409.07058929106609</c:v>
                </c:pt>
                <c:pt idx="7">
                  <c:v>414.9905145130632</c:v>
                </c:pt>
                <c:pt idx="8">
                  <c:v>419.1188834178771</c:v>
                </c:pt>
                <c:pt idx="9">
                  <c:v>428.15455875671489</c:v>
                </c:pt>
                <c:pt idx="10">
                  <c:v>433.52922770826501</c:v>
                </c:pt>
                <c:pt idx="11">
                  <c:v>442.5649030471028</c:v>
                </c:pt>
                <c:pt idx="12">
                  <c:v>450.89953460965148</c:v>
                </c:pt>
                <c:pt idx="13">
                  <c:v>451.83425964470371</c:v>
                </c:pt>
                <c:pt idx="14">
                  <c:v>461.64887251275167</c:v>
                </c:pt>
                <c:pt idx="15">
                  <c:v>465.46566640588145</c:v>
                </c:pt>
                <c:pt idx="16">
                  <c:v>467.17932897014379</c:v>
                </c:pt>
                <c:pt idx="17">
                  <c:v>467.56879773474884</c:v>
                </c:pt>
                <c:pt idx="18">
                  <c:v>467.8024789935119</c:v>
                </c:pt>
                <c:pt idx="19">
                  <c:v>469.98350407530035</c:v>
                </c:pt>
                <c:pt idx="20">
                  <c:v>471.15191036911557</c:v>
                </c:pt>
                <c:pt idx="21">
                  <c:v>471.77506039248374</c:v>
                </c:pt>
                <c:pt idx="22">
                  <c:v>480.03179820211136</c:v>
                </c:pt>
                <c:pt idx="23">
                  <c:v>489.06747354094921</c:v>
                </c:pt>
                <c:pt idx="24">
                  <c:v>491.24849862273766</c:v>
                </c:pt>
                <c:pt idx="25">
                  <c:v>491.94954239902677</c:v>
                </c:pt>
                <c:pt idx="26">
                  <c:v>495.06529251586738</c:v>
                </c:pt>
                <c:pt idx="27">
                  <c:v>510.95561811175463</c:v>
                </c:pt>
                <c:pt idx="28">
                  <c:v>511.7345556409648</c:v>
                </c:pt>
                <c:pt idx="29">
                  <c:v>512.27981191141191</c:v>
                </c:pt>
                <c:pt idx="30">
                  <c:v>515.78503079285758</c:v>
                </c:pt>
                <c:pt idx="31">
                  <c:v>521.62706226193382</c:v>
                </c:pt>
                <c:pt idx="32">
                  <c:v>521.62706226193382</c:v>
                </c:pt>
                <c:pt idx="33">
                  <c:v>529.1</c:v>
                </c:pt>
                <c:pt idx="34">
                  <c:v>531.13010011829772</c:v>
                </c:pt>
                <c:pt idx="35">
                  <c:v>531.98693140042883</c:v>
                </c:pt>
                <c:pt idx="36">
                  <c:v>535.95951279940073</c:v>
                </c:pt>
                <c:pt idx="37">
                  <c:v>538.45211289287317</c:v>
                </c:pt>
                <c:pt idx="38">
                  <c:v>538.84158165747829</c:v>
                </c:pt>
                <c:pt idx="39">
                  <c:v>539.7763066925304</c:v>
                </c:pt>
                <c:pt idx="40">
                  <c:v>542.89205680937107</c:v>
                </c:pt>
                <c:pt idx="41">
                  <c:v>543.82678184442329</c:v>
                </c:pt>
                <c:pt idx="42">
                  <c:v>546.31938193789574</c:v>
                </c:pt>
                <c:pt idx="43">
                  <c:v>546.55306319665885</c:v>
                </c:pt>
                <c:pt idx="44">
                  <c:v>548.42251326676319</c:v>
                </c:pt>
                <c:pt idx="45">
                  <c:v>549.43513205473641</c:v>
                </c:pt>
                <c:pt idx="46">
                  <c:v>561.11919499288877</c:v>
                </c:pt>
                <c:pt idx="47">
                  <c:v>561.27498249873076</c:v>
                </c:pt>
                <c:pt idx="48">
                  <c:v>562.44338879254599</c:v>
                </c:pt>
                <c:pt idx="49">
                  <c:v>568.67488902622722</c:v>
                </c:pt>
                <c:pt idx="50">
                  <c:v>571.4</c:v>
                </c:pt>
                <c:pt idx="51">
                  <c:v>575.60743303619768</c:v>
                </c:pt>
                <c:pt idx="52">
                  <c:v>576.23058305956579</c:v>
                </c:pt>
                <c:pt idx="53">
                  <c:v>578.95686441180135</c:v>
                </c:pt>
                <c:pt idx="54">
                  <c:v>580.04737695269557</c:v>
                </c:pt>
                <c:pt idx="55">
                  <c:v>584.70000000000005</c:v>
                </c:pt>
                <c:pt idx="56">
                  <c:v>590.8746086087167</c:v>
                </c:pt>
                <c:pt idx="57">
                  <c:v>592.74405867882115</c:v>
                </c:pt>
                <c:pt idx="58">
                  <c:v>594.22403998432048</c:v>
                </c:pt>
                <c:pt idx="59">
                  <c:v>597.72925886576616</c:v>
                </c:pt>
                <c:pt idx="60">
                  <c:v>605.51863415786772</c:v>
                </c:pt>
                <c:pt idx="61">
                  <c:v>609.56910930976051</c:v>
                </c:pt>
                <c:pt idx="62">
                  <c:v>614.94377826131063</c:v>
                </c:pt>
                <c:pt idx="63">
                  <c:v>621.17527849499186</c:v>
                </c:pt>
                <c:pt idx="64">
                  <c:v>622.49947229464919</c:v>
                </c:pt>
                <c:pt idx="65">
                  <c:v>631.69093513932899</c:v>
                </c:pt>
                <c:pt idx="66">
                  <c:v>643.60867933624445</c:v>
                </c:pt>
                <c:pt idx="67">
                  <c:v>644.07604185377056</c:v>
                </c:pt>
                <c:pt idx="68">
                  <c:v>644.46551061837556</c:v>
                </c:pt>
                <c:pt idx="69">
                  <c:v>651.63173588710902</c:v>
                </c:pt>
                <c:pt idx="70">
                  <c:v>657.7</c:v>
                </c:pt>
                <c:pt idx="71">
                  <c:v>672.74094292870427</c:v>
                </c:pt>
                <c:pt idx="72">
                  <c:v>676.9</c:v>
                </c:pt>
                <c:pt idx="73">
                  <c:v>695.79749379332497</c:v>
                </c:pt>
                <c:pt idx="74">
                  <c:v>696.6</c:v>
                </c:pt>
                <c:pt idx="75">
                  <c:v>698.6</c:v>
                </c:pt>
                <c:pt idx="76">
                  <c:v>699.92586269813876</c:v>
                </c:pt>
                <c:pt idx="77">
                  <c:v>701.3</c:v>
                </c:pt>
                <c:pt idx="78">
                  <c:v>702.10688777992721</c:v>
                </c:pt>
                <c:pt idx="79">
                  <c:v>751.10205836724617</c:v>
                </c:pt>
                <c:pt idx="80">
                  <c:v>760.13773370608396</c:v>
                </c:pt>
                <c:pt idx="81">
                  <c:v>777.58593436039155</c:v>
                </c:pt>
                <c:pt idx="82">
                  <c:v>785.297415899572</c:v>
                </c:pt>
                <c:pt idx="83">
                  <c:v>840.2904054618092</c:v>
                </c:pt>
              </c:numCache>
            </c:numRef>
          </c:xVal>
          <c:yVal>
            <c:numRef>
              <c:f>Sheet1!$E$2:$E$85</c:f>
              <c:numCache>
                <c:formatCode>0.00</c:formatCode>
                <c:ptCount val="8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numCache>
            </c:numRef>
          </c:yVal>
          <c:smooth val="0"/>
          <c:extLst>
            <c:ext xmlns:c16="http://schemas.microsoft.com/office/drawing/2014/chart" uri="{C3380CC4-5D6E-409C-BE32-E72D297353CC}">
              <c16:uniqueId val="{00000007-3A17-41EA-A053-3C14AD217E98}"/>
            </c:ext>
          </c:extLst>
        </c:ser>
        <c:ser>
          <c:idx val="2"/>
          <c:order val="3"/>
          <c:tx>
            <c:strRef>
              <c:f>Sheet1!$D$1</c:f>
              <c:strCache>
                <c:ptCount val="1"/>
                <c:pt idx="0">
                  <c:v>For trend</c:v>
                </c:pt>
              </c:strCache>
            </c:strRef>
          </c:tx>
          <c:spPr>
            <a:ln w="28575">
              <a:noFill/>
            </a:ln>
          </c:spPr>
          <c:marker>
            <c:symbol val="circle"/>
            <c:size val="2"/>
            <c:spPr>
              <a:noFill/>
              <a:ln>
                <a:noFill/>
              </a:ln>
            </c:spPr>
          </c:marker>
          <c:trendline>
            <c:spPr>
              <a:ln w="31750">
                <a:solidFill>
                  <a:schemeClr val="tx1">
                    <a:lumMod val="50000"/>
                  </a:schemeClr>
                </a:solidFill>
                <a:tailEnd type="stealth" w="lg" len="lg"/>
              </a:ln>
            </c:spPr>
            <c:trendlineType val="poly"/>
            <c:order val="2"/>
            <c:dispRSqr val="1"/>
            <c:dispEq val="0"/>
            <c:trendlineLbl>
              <c:layout>
                <c:manualLayout>
                  <c:x val="2.0965738657667793E-2"/>
                  <c:y val="-7.8248230334844501E-2"/>
                </c:manualLayout>
              </c:layout>
              <c:numFmt formatCode="General" sourceLinked="0"/>
              <c:txPr>
                <a:bodyPr/>
                <a:lstStyle/>
                <a:p>
                  <a:pPr>
                    <a:defRPr sz="1800" b="0"/>
                  </a:pPr>
                  <a:endParaRPr lang="ru-RU"/>
                </a:p>
              </c:txPr>
            </c:trendlineLbl>
          </c:trendline>
          <c:xVal>
            <c:numRef>
              <c:f>Sheet1!$A$2:$A$85</c:f>
              <c:numCache>
                <c:formatCode>0.00</c:formatCode>
                <c:ptCount val="84"/>
                <c:pt idx="0">
                  <c:v>317.3117483501095</c:v>
                </c:pt>
                <c:pt idx="1">
                  <c:v>346.13243693088532</c:v>
                </c:pt>
                <c:pt idx="2">
                  <c:v>347.69031198930566</c:v>
                </c:pt>
                <c:pt idx="3">
                  <c:v>352.44183091748761</c:v>
                </c:pt>
                <c:pt idx="4">
                  <c:v>386.63718844981349</c:v>
                </c:pt>
                <c:pt idx="5">
                  <c:v>401.35910775188546</c:v>
                </c:pt>
                <c:pt idx="6">
                  <c:v>409.07058929106609</c:v>
                </c:pt>
                <c:pt idx="7">
                  <c:v>414.9905145130632</c:v>
                </c:pt>
                <c:pt idx="8">
                  <c:v>419.1188834178771</c:v>
                </c:pt>
                <c:pt idx="9">
                  <c:v>428.15455875671489</c:v>
                </c:pt>
                <c:pt idx="10">
                  <c:v>433.52922770826501</c:v>
                </c:pt>
                <c:pt idx="11">
                  <c:v>442.5649030471028</c:v>
                </c:pt>
                <c:pt idx="12">
                  <c:v>450.89953460965148</c:v>
                </c:pt>
                <c:pt idx="13">
                  <c:v>451.83425964470371</c:v>
                </c:pt>
                <c:pt idx="14">
                  <c:v>461.64887251275167</c:v>
                </c:pt>
                <c:pt idx="15">
                  <c:v>465.46566640588145</c:v>
                </c:pt>
                <c:pt idx="16">
                  <c:v>467.17932897014379</c:v>
                </c:pt>
                <c:pt idx="17">
                  <c:v>467.56879773474884</c:v>
                </c:pt>
                <c:pt idx="18">
                  <c:v>467.8024789935119</c:v>
                </c:pt>
                <c:pt idx="19">
                  <c:v>469.98350407530035</c:v>
                </c:pt>
                <c:pt idx="20">
                  <c:v>471.15191036911557</c:v>
                </c:pt>
                <c:pt idx="21">
                  <c:v>471.77506039248374</c:v>
                </c:pt>
                <c:pt idx="22">
                  <c:v>480.03179820211136</c:v>
                </c:pt>
                <c:pt idx="23">
                  <c:v>489.06747354094921</c:v>
                </c:pt>
                <c:pt idx="24">
                  <c:v>491.24849862273766</c:v>
                </c:pt>
                <c:pt idx="25">
                  <c:v>491.94954239902677</c:v>
                </c:pt>
                <c:pt idx="26">
                  <c:v>495.06529251586738</c:v>
                </c:pt>
                <c:pt idx="27">
                  <c:v>510.95561811175463</c:v>
                </c:pt>
                <c:pt idx="28">
                  <c:v>511.7345556409648</c:v>
                </c:pt>
                <c:pt idx="29">
                  <c:v>512.27981191141191</c:v>
                </c:pt>
                <c:pt idx="30">
                  <c:v>515.78503079285758</c:v>
                </c:pt>
                <c:pt idx="31">
                  <c:v>521.62706226193382</c:v>
                </c:pt>
                <c:pt idx="32">
                  <c:v>521.62706226193382</c:v>
                </c:pt>
                <c:pt idx="33">
                  <c:v>529.1</c:v>
                </c:pt>
                <c:pt idx="34">
                  <c:v>531.13010011829772</c:v>
                </c:pt>
                <c:pt idx="35">
                  <c:v>531.98693140042883</c:v>
                </c:pt>
                <c:pt idx="36">
                  <c:v>535.95951279940073</c:v>
                </c:pt>
                <c:pt idx="37">
                  <c:v>538.45211289287317</c:v>
                </c:pt>
                <c:pt idx="38">
                  <c:v>538.84158165747829</c:v>
                </c:pt>
                <c:pt idx="39">
                  <c:v>539.7763066925304</c:v>
                </c:pt>
                <c:pt idx="40">
                  <c:v>542.89205680937107</c:v>
                </c:pt>
                <c:pt idx="41">
                  <c:v>543.82678184442329</c:v>
                </c:pt>
                <c:pt idx="42">
                  <c:v>546.31938193789574</c:v>
                </c:pt>
                <c:pt idx="43">
                  <c:v>546.55306319665885</c:v>
                </c:pt>
                <c:pt idx="44">
                  <c:v>548.42251326676319</c:v>
                </c:pt>
                <c:pt idx="45">
                  <c:v>549.43513205473641</c:v>
                </c:pt>
                <c:pt idx="46">
                  <c:v>561.11919499288877</c:v>
                </c:pt>
                <c:pt idx="47">
                  <c:v>561.27498249873076</c:v>
                </c:pt>
                <c:pt idx="48">
                  <c:v>562.44338879254599</c:v>
                </c:pt>
                <c:pt idx="49">
                  <c:v>568.67488902622722</c:v>
                </c:pt>
                <c:pt idx="50">
                  <c:v>571.4</c:v>
                </c:pt>
                <c:pt idx="51">
                  <c:v>575.60743303619768</c:v>
                </c:pt>
                <c:pt idx="52">
                  <c:v>576.23058305956579</c:v>
                </c:pt>
                <c:pt idx="53">
                  <c:v>578.95686441180135</c:v>
                </c:pt>
                <c:pt idx="54">
                  <c:v>580.04737695269557</c:v>
                </c:pt>
                <c:pt idx="55">
                  <c:v>584.70000000000005</c:v>
                </c:pt>
                <c:pt idx="56">
                  <c:v>590.8746086087167</c:v>
                </c:pt>
                <c:pt idx="57">
                  <c:v>592.74405867882115</c:v>
                </c:pt>
                <c:pt idx="58">
                  <c:v>594.22403998432048</c:v>
                </c:pt>
                <c:pt idx="59">
                  <c:v>597.72925886576616</c:v>
                </c:pt>
                <c:pt idx="60">
                  <c:v>605.51863415786772</c:v>
                </c:pt>
                <c:pt idx="61">
                  <c:v>609.56910930976051</c:v>
                </c:pt>
                <c:pt idx="62">
                  <c:v>614.94377826131063</c:v>
                </c:pt>
                <c:pt idx="63">
                  <c:v>621.17527849499186</c:v>
                </c:pt>
                <c:pt idx="64">
                  <c:v>622.49947229464919</c:v>
                </c:pt>
                <c:pt idx="65">
                  <c:v>631.69093513932899</c:v>
                </c:pt>
                <c:pt idx="66">
                  <c:v>643.60867933624445</c:v>
                </c:pt>
                <c:pt idx="67">
                  <c:v>644.07604185377056</c:v>
                </c:pt>
                <c:pt idx="68">
                  <c:v>644.46551061837556</c:v>
                </c:pt>
                <c:pt idx="69">
                  <c:v>651.63173588710902</c:v>
                </c:pt>
                <c:pt idx="70">
                  <c:v>657.7</c:v>
                </c:pt>
                <c:pt idx="71">
                  <c:v>672.74094292870427</c:v>
                </c:pt>
                <c:pt idx="72">
                  <c:v>676.9</c:v>
                </c:pt>
                <c:pt idx="73">
                  <c:v>695.79749379332497</c:v>
                </c:pt>
                <c:pt idx="74">
                  <c:v>696.6</c:v>
                </c:pt>
                <c:pt idx="75">
                  <c:v>698.6</c:v>
                </c:pt>
                <c:pt idx="76">
                  <c:v>699.92586269813876</c:v>
                </c:pt>
                <c:pt idx="77">
                  <c:v>701.3</c:v>
                </c:pt>
                <c:pt idx="78">
                  <c:v>702.10688777992721</c:v>
                </c:pt>
                <c:pt idx="79">
                  <c:v>751.10205836724617</c:v>
                </c:pt>
                <c:pt idx="80">
                  <c:v>760.13773370608396</c:v>
                </c:pt>
                <c:pt idx="81">
                  <c:v>777.58593436039155</c:v>
                </c:pt>
                <c:pt idx="82">
                  <c:v>785.297415899572</c:v>
                </c:pt>
                <c:pt idx="83">
                  <c:v>840.2904054618092</c:v>
                </c:pt>
              </c:numCache>
            </c:numRef>
          </c:xVal>
          <c:yVal>
            <c:numRef>
              <c:f>Sheet1!$D$2:$D$85</c:f>
              <c:numCache>
                <c:formatCode>0.00</c:formatCode>
                <c:ptCount val="84"/>
                <c:pt idx="0">
                  <c:v>0.969909553920419</c:v>
                </c:pt>
                <c:pt idx="1">
                  <c:v>0.92964478304580322</c:v>
                </c:pt>
                <c:pt idx="2">
                  <c:v>0.90028681419713807</c:v>
                </c:pt>
                <c:pt idx="3">
                  <c:v>0.89964882613654706</c:v>
                </c:pt>
                <c:pt idx="4">
                  <c:v>0.91873367350917701</c:v>
                </c:pt>
                <c:pt idx="5">
                  <c:v>0.95322505619015763</c:v>
                </c:pt>
                <c:pt idx="6">
                  <c:v>1.0227659011733099</c:v>
                </c:pt>
                <c:pt idx="7">
                  <c:v>0.94725662353523699</c:v>
                </c:pt>
                <c:pt idx="8">
                  <c:v>0.95363401611105036</c:v>
                </c:pt>
                <c:pt idx="9">
                  <c:v>0.96829554580527399</c:v>
                </c:pt>
                <c:pt idx="10">
                  <c:v>1.0086547408239348</c:v>
                </c:pt>
                <c:pt idx="11">
                  <c:v>0.99681309168608467</c:v>
                </c:pt>
                <c:pt idx="12">
                  <c:v>0.91865674665425701</c:v>
                </c:pt>
                <c:pt idx="13">
                  <c:v>0.94311387458328255</c:v>
                </c:pt>
                <c:pt idx="14">
                  <c:v>0.96909532897044237</c:v>
                </c:pt>
                <c:pt idx="15">
                  <c:v>1.024771277015869</c:v>
                </c:pt>
                <c:pt idx="16">
                  <c:v>0.97438453202088815</c:v>
                </c:pt>
                <c:pt idx="17">
                  <c:v>0.95756023012411728</c:v>
                </c:pt>
                <c:pt idx="18">
                  <c:v>0.95183230954651354</c:v>
                </c:pt>
                <c:pt idx="19">
                  <c:v>0.96325650549937936</c:v>
                </c:pt>
                <c:pt idx="20">
                  <c:v>1.0083537995486473</c:v>
                </c:pt>
                <c:pt idx="21">
                  <c:v>0.96841530245143959</c:v>
                </c:pt>
                <c:pt idx="22">
                  <c:v>0.95293317358631946</c:v>
                </c:pt>
                <c:pt idx="23">
                  <c:v>1.070301334843347</c:v>
                </c:pt>
                <c:pt idx="24">
                  <c:v>1.0090266527767369</c:v>
                </c:pt>
                <c:pt idx="25">
                  <c:v>1.0033909533977581</c:v>
                </c:pt>
                <c:pt idx="26">
                  <c:v>1.0337062327449091</c:v>
                </c:pt>
                <c:pt idx="27">
                  <c:v>1.0132605705849127</c:v>
                </c:pt>
                <c:pt idx="28">
                  <c:v>1.1029018228109078</c:v>
                </c:pt>
                <c:pt idx="29">
                  <c:v>1.0650956314559641</c:v>
                </c:pt>
                <c:pt idx="30">
                  <c:v>0.9617789995653907</c:v>
                </c:pt>
                <c:pt idx="31">
                  <c:v>1.0240828053249267</c:v>
                </c:pt>
                <c:pt idx="32">
                  <c:v>1.0311635974707341</c:v>
                </c:pt>
                <c:pt idx="33">
                  <c:v>0.99128652874469247</c:v>
                </c:pt>
                <c:pt idx="34">
                  <c:v>1.0349473604529118</c:v>
                </c:pt>
                <c:pt idx="35">
                  <c:v>1.0388403029159226</c:v>
                </c:pt>
                <c:pt idx="36">
                  <c:v>0.98061867163427785</c:v>
                </c:pt>
                <c:pt idx="37">
                  <c:v>1.0823037714609212</c:v>
                </c:pt>
                <c:pt idx="38">
                  <c:v>1.0089627379314274</c:v>
                </c:pt>
                <c:pt idx="39">
                  <c:v>1.0682224031332588</c:v>
                </c:pt>
                <c:pt idx="40">
                  <c:v>1.0710906908719851</c:v>
                </c:pt>
                <c:pt idx="41">
                  <c:v>1.0154745801531444</c:v>
                </c:pt>
                <c:pt idx="42">
                  <c:v>0.9787212527316469</c:v>
                </c:pt>
                <c:pt idx="43">
                  <c:v>0.94836372303397509</c:v>
                </c:pt>
                <c:pt idx="44">
                  <c:v>1.0028649614680414</c:v>
                </c:pt>
                <c:pt idx="45">
                  <c:v>1.0114352392948289</c:v>
                </c:pt>
                <c:pt idx="46">
                  <c:v>0.99463436401666272</c:v>
                </c:pt>
                <c:pt idx="47">
                  <c:v>1.0014512723442481</c:v>
                </c:pt>
                <c:pt idx="48">
                  <c:v>0.95494781937883078</c:v>
                </c:pt>
                <c:pt idx="49">
                  <c:v>1.0577118020135055</c:v>
                </c:pt>
                <c:pt idx="50">
                  <c:v>1.0052751700068747</c:v>
                </c:pt>
                <c:pt idx="51">
                  <c:v>1.0414567228710034</c:v>
                </c:pt>
                <c:pt idx="52">
                  <c:v>1.0028840211011776</c:v>
                </c:pt>
                <c:pt idx="53">
                  <c:v>1.0161535218224713</c:v>
                </c:pt>
                <c:pt idx="54">
                  <c:v>1.0696963069453609</c:v>
                </c:pt>
                <c:pt idx="55">
                  <c:v>1.0846154444514182</c:v>
                </c:pt>
                <c:pt idx="56">
                  <c:v>1.0254355089741458</c:v>
                </c:pt>
                <c:pt idx="57">
                  <c:v>1.0272731438349141</c:v>
                </c:pt>
                <c:pt idx="58">
                  <c:v>1.084137516711092</c:v>
                </c:pt>
                <c:pt idx="59">
                  <c:v>1.0441921288827229</c:v>
                </c:pt>
                <c:pt idx="60">
                  <c:v>1.0651209141964009</c:v>
                </c:pt>
                <c:pt idx="61">
                  <c:v>1.0057874885455749</c:v>
                </c:pt>
                <c:pt idx="62">
                  <c:v>1.0452811367650958</c:v>
                </c:pt>
                <c:pt idx="63">
                  <c:v>1.0538147398187319</c:v>
                </c:pt>
                <c:pt idx="64">
                  <c:v>1.0319181704015954</c:v>
                </c:pt>
                <c:pt idx="65">
                  <c:v>1.0713811550104644</c:v>
                </c:pt>
                <c:pt idx="66">
                  <c:v>1.1058040527707893</c:v>
                </c:pt>
                <c:pt idx="67">
                  <c:v>1.0384553507849621</c:v>
                </c:pt>
                <c:pt idx="68">
                  <c:v>1.1171276261156853</c:v>
                </c:pt>
                <c:pt idx="69">
                  <c:v>1.0982150229917118</c:v>
                </c:pt>
                <c:pt idx="70">
                  <c:v>1.1365489680178018</c:v>
                </c:pt>
                <c:pt idx="71">
                  <c:v>1.0991141296274889</c:v>
                </c:pt>
                <c:pt idx="72">
                  <c:v>1.1553146857500662</c:v>
                </c:pt>
                <c:pt idx="73">
                  <c:v>1.1848602197624778</c:v>
                </c:pt>
                <c:pt idx="74">
                  <c:v>1.1223108589971686</c:v>
                </c:pt>
                <c:pt idx="75">
                  <c:v>1.1765188090775776</c:v>
                </c:pt>
                <c:pt idx="76">
                  <c:v>1.127605434585754</c:v>
                </c:pt>
                <c:pt idx="77">
                  <c:v>1.2562749783373979</c:v>
                </c:pt>
                <c:pt idx="78">
                  <c:v>1.1310659167323442</c:v>
                </c:pt>
                <c:pt idx="79">
                  <c:v>1.216315682899495</c:v>
                </c:pt>
                <c:pt idx="80">
                  <c:v>1.276470555649805</c:v>
                </c:pt>
                <c:pt idx="81">
                  <c:v>1.2663932886934042</c:v>
                </c:pt>
                <c:pt idx="82">
                  <c:v>1.3885143669989781</c:v>
                </c:pt>
                <c:pt idx="83">
                  <c:v>1.328301819416323</c:v>
                </c:pt>
              </c:numCache>
            </c:numRef>
          </c:yVal>
          <c:smooth val="0"/>
          <c:extLst>
            <c:ext xmlns:c16="http://schemas.microsoft.com/office/drawing/2014/chart" uri="{C3380CC4-5D6E-409C-BE32-E72D297353CC}">
              <c16:uniqueId val="{00000008-3A17-41EA-A053-3C14AD217E98}"/>
            </c:ext>
          </c:extLst>
        </c:ser>
        <c:dLbls>
          <c:showLegendKey val="0"/>
          <c:showVal val="0"/>
          <c:showCatName val="0"/>
          <c:showSerName val="0"/>
          <c:showPercent val="0"/>
          <c:showBubbleSize val="0"/>
        </c:dLbls>
        <c:axId val="328772992"/>
        <c:axId val="328779264"/>
      </c:scatterChart>
      <c:valAx>
        <c:axId val="328772992"/>
        <c:scaling>
          <c:orientation val="minMax"/>
          <c:max val="850"/>
          <c:min val="300"/>
        </c:scaling>
        <c:delete val="0"/>
        <c:axPos val="b"/>
        <c:majorGridlines/>
        <c:title>
          <c:tx>
            <c:rich>
              <a:bodyPr/>
              <a:lstStyle/>
              <a:p>
                <a:pPr>
                  <a:defRPr sz="1200"/>
                </a:pPr>
                <a:r>
                  <a:rPr lang="ru-RU" sz="1800" b="1" i="0" baseline="0" dirty="0">
                    <a:effectLst/>
                  </a:rPr>
                  <a:t>Сложность заданий по шкале </a:t>
                </a:r>
                <a:r>
                  <a:rPr lang="en-GB" sz="1800" b="1" i="0" baseline="0" dirty="0">
                    <a:effectLst/>
                  </a:rPr>
                  <a:t>PISA</a:t>
                </a:r>
                <a:endParaRPr lang="ru-RU" dirty="0">
                  <a:effectLst/>
                </a:endParaRPr>
              </a:p>
            </c:rich>
          </c:tx>
          <c:layout>
            <c:manualLayout>
              <c:xMode val="edge"/>
              <c:yMode val="edge"/>
              <c:x val="0.23092613423322086"/>
              <c:y val="0.91833312166624337"/>
            </c:manualLayout>
          </c:layout>
          <c:overlay val="0"/>
        </c:title>
        <c:numFmt formatCode="0" sourceLinked="0"/>
        <c:majorTickMark val="none"/>
        <c:minorTickMark val="none"/>
        <c:tickLblPos val="nextTo"/>
        <c:txPr>
          <a:bodyPr/>
          <a:lstStyle/>
          <a:p>
            <a:pPr>
              <a:defRPr sz="1200"/>
            </a:pPr>
            <a:endParaRPr lang="ru-RU"/>
          </a:p>
        </c:txPr>
        <c:crossAx val="328779264"/>
        <c:crosses val="autoZero"/>
        <c:crossBetween val="midCat"/>
      </c:valAx>
      <c:valAx>
        <c:axId val="328779264"/>
        <c:scaling>
          <c:orientation val="minMax"/>
          <c:max val="1.5"/>
          <c:min val="0.8"/>
        </c:scaling>
        <c:delete val="0"/>
        <c:axPos val="l"/>
        <c:majorGridlines/>
        <c:numFmt formatCode="#,##0.00" sourceLinked="0"/>
        <c:majorTickMark val="none"/>
        <c:minorTickMark val="none"/>
        <c:tickLblPos val="nextTo"/>
        <c:txPr>
          <a:bodyPr/>
          <a:lstStyle/>
          <a:p>
            <a:pPr>
              <a:defRPr sz="1200"/>
            </a:pPr>
            <a:endParaRPr lang="ru-RU"/>
          </a:p>
        </c:txPr>
        <c:crossAx val="328772992"/>
        <c:crosses val="autoZero"/>
        <c:crossBetween val="midCat"/>
        <c:majorUnit val="0.70000000000000007"/>
        <c:minorUnit val="1.0000000000000002E-2"/>
      </c:valAx>
      <c:spPr>
        <a:noFill/>
        <a:ln w="12700">
          <a:solidFill>
            <a:schemeClr val="bg1">
              <a:lumMod val="50000"/>
            </a:schemeClr>
          </a:solidFill>
        </a:ln>
      </c:spPr>
    </c:plotArea>
    <c:plotVisOnly val="1"/>
    <c:dispBlanksAs val="gap"/>
    <c:showDLblsOverMax val="0"/>
  </c:chart>
  <c:txPr>
    <a:bodyPr/>
    <a:lstStyle/>
    <a:p>
      <a:pPr>
        <a:defRPr sz="1800"/>
      </a:pPr>
      <a:endParaRPr lang="ru-RU"/>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9211200722703461"/>
          <c:y val="7.3093991566560559E-2"/>
          <c:w val="0.38289061539457148"/>
          <c:h val="0.84877793745214458"/>
        </c:manualLayout>
      </c:layout>
      <c:barChart>
        <c:barDir val="bar"/>
        <c:grouping val="clustered"/>
        <c:varyColors val="0"/>
        <c:ser>
          <c:idx val="0"/>
          <c:order val="0"/>
          <c:tx>
            <c:strRef>
              <c:f>Лист1!$B$1</c:f>
              <c:strCache>
                <c:ptCount val="1"/>
                <c:pt idx="0">
                  <c:v>Опытные учителя</c:v>
                </c:pt>
              </c:strCache>
            </c:strRef>
          </c:tx>
          <c:spPr>
            <a:solidFill>
              <a:srgbClr val="0070C0">
                <a:alpha val="8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solidFill>
                    <a:latin typeface="Calibri" panose="020F0502020204030204" pitchFamily="34" charset="0"/>
                    <a:ea typeface="+mn-ea"/>
                    <a:cs typeface="Calibri" panose="020F0502020204030204" pitchFamily="34"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Лист1!$A$2:$A$14</c:f>
              <c:strCache>
                <c:ptCount val="13"/>
                <c:pt idx="0">
                  <c:v>Поддерживать обучение учащихся с помощью цифровых технологий</c:v>
                </c:pt>
                <c:pt idx="1">
                  <c:v>Варьировать методы преподавания в классе</c:v>
                </c:pt>
                <c:pt idx="2">
                  <c:v>В случае затруднений у учащихся объяснять новый материал иным способом</c:v>
                </c:pt>
                <c:pt idx="3">
                  <c:v>Использовать различные методы оценивания</c:v>
                </c:pt>
                <c:pt idx="4">
                  <c:v>Успокаивать учащихся, которые нарушают дисциплину</c:v>
                </c:pt>
                <c:pt idx="5">
                  <c:v>Контролировать соблюдение учащимися правил на уроке</c:v>
                </c:pt>
                <c:pt idx="6">
                  <c:v>Помогать учащимся мыслить критически</c:v>
                </c:pt>
                <c:pt idx="7">
                  <c:v>Ясно представлять учащимся свои ожидания по поводу их поведения</c:v>
                </c:pt>
                <c:pt idx="8">
                  <c:v>Мотивировать учащихся, которые демонстрируют низкую заинтересованность в своем обучении</c:v>
                </c:pt>
                <c:pt idx="9">
                  <c:v>Управлять агрессивным поведением в классе</c:v>
                </c:pt>
                <c:pt idx="10">
                  <c:v>Подготавливать хорошие вопросы для учащихся</c:v>
                </c:pt>
                <c:pt idx="11">
                  <c:v>Помочь учащимся научиться ценить учёбу</c:v>
                </c:pt>
                <c:pt idx="12">
                  <c:v>Помочь учащимся почувствовать и поверить, что они могут хорошо учиться в школе</c:v>
                </c:pt>
              </c:strCache>
            </c:strRef>
          </c:cat>
          <c:val>
            <c:numRef>
              <c:f>Лист1!$B$2:$B$14</c:f>
              <c:numCache>
                <c:formatCode>0%</c:formatCode>
                <c:ptCount val="13"/>
                <c:pt idx="0">
                  <c:v>0.51</c:v>
                </c:pt>
                <c:pt idx="1">
                  <c:v>0.67</c:v>
                </c:pt>
                <c:pt idx="2">
                  <c:v>0.73</c:v>
                </c:pt>
                <c:pt idx="3">
                  <c:v>0.67</c:v>
                </c:pt>
                <c:pt idx="4">
                  <c:v>0.69</c:v>
                </c:pt>
                <c:pt idx="5">
                  <c:v>0.75</c:v>
                </c:pt>
                <c:pt idx="6">
                  <c:v>0.56000000000000005</c:v>
                </c:pt>
                <c:pt idx="7">
                  <c:v>0.59</c:v>
                </c:pt>
                <c:pt idx="8">
                  <c:v>0.44</c:v>
                </c:pt>
                <c:pt idx="9">
                  <c:v>0.51</c:v>
                </c:pt>
                <c:pt idx="10">
                  <c:v>0.7</c:v>
                </c:pt>
                <c:pt idx="11">
                  <c:v>0.52</c:v>
                </c:pt>
                <c:pt idx="12">
                  <c:v>0.61</c:v>
                </c:pt>
              </c:numCache>
            </c:numRef>
          </c:val>
          <c:extLst>
            <c:ext xmlns:c16="http://schemas.microsoft.com/office/drawing/2014/chart" uri="{C3380CC4-5D6E-409C-BE32-E72D297353CC}">
              <c16:uniqueId val="{00000000-3AB2-1140-AC52-E732E1575BDE}"/>
            </c:ext>
          </c:extLst>
        </c:ser>
        <c:ser>
          <c:idx val="1"/>
          <c:order val="1"/>
          <c:tx>
            <c:strRef>
              <c:f>Лист1!$C$1</c:f>
              <c:strCache>
                <c:ptCount val="1"/>
                <c:pt idx="0">
                  <c:v>Молодые учителя</c:v>
                </c:pt>
              </c:strCache>
            </c:strRef>
          </c:tx>
          <c:spPr>
            <a:solidFill>
              <a:srgbClr val="C9E8FF">
                <a:alpha val="8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solidFill>
                    <a:latin typeface="Calibri" panose="020F0502020204030204" pitchFamily="34" charset="0"/>
                    <a:ea typeface="+mn-ea"/>
                    <a:cs typeface="Calibri" panose="020F0502020204030204" pitchFamily="34"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Лист1!$A$2:$A$14</c:f>
              <c:strCache>
                <c:ptCount val="13"/>
                <c:pt idx="0">
                  <c:v>Поддерживать обучение учащихся с помощью цифровых технологий</c:v>
                </c:pt>
                <c:pt idx="1">
                  <c:v>Варьировать методы преподавания в классе</c:v>
                </c:pt>
                <c:pt idx="2">
                  <c:v>В случае затруднений у учащихся объяснять новый материал иным способом</c:v>
                </c:pt>
                <c:pt idx="3">
                  <c:v>Использовать различные методы оценивания</c:v>
                </c:pt>
                <c:pt idx="4">
                  <c:v>Успокаивать учащихся, которые нарушают дисциплину</c:v>
                </c:pt>
                <c:pt idx="5">
                  <c:v>Контролировать соблюдение учащимися правил на уроке</c:v>
                </c:pt>
                <c:pt idx="6">
                  <c:v>Помогать учащимся мыслить критически</c:v>
                </c:pt>
                <c:pt idx="7">
                  <c:v>Ясно представлять учащимся свои ожидания по поводу их поведения</c:v>
                </c:pt>
                <c:pt idx="8">
                  <c:v>Мотивировать учащихся, которые демонстрируют низкую заинтересованность в своем обучении</c:v>
                </c:pt>
                <c:pt idx="9">
                  <c:v>Управлять агрессивным поведением в классе</c:v>
                </c:pt>
                <c:pt idx="10">
                  <c:v>Подготавливать хорошие вопросы для учащихся</c:v>
                </c:pt>
                <c:pt idx="11">
                  <c:v>Помочь учащимся научиться ценить учёбу</c:v>
                </c:pt>
                <c:pt idx="12">
                  <c:v>Помочь учащимся почувствовать и поверить, что они могут хорошо учиться в школе</c:v>
                </c:pt>
              </c:strCache>
            </c:strRef>
          </c:cat>
          <c:val>
            <c:numRef>
              <c:f>Лист1!$C$2:$C$14</c:f>
              <c:numCache>
                <c:formatCode>0%</c:formatCode>
                <c:ptCount val="13"/>
                <c:pt idx="0">
                  <c:v>0.56000000000000005</c:v>
                </c:pt>
                <c:pt idx="1">
                  <c:v>0.51</c:v>
                </c:pt>
                <c:pt idx="2">
                  <c:v>0.64</c:v>
                </c:pt>
                <c:pt idx="3">
                  <c:v>0.53</c:v>
                </c:pt>
                <c:pt idx="4">
                  <c:v>0.57999999999999996</c:v>
                </c:pt>
                <c:pt idx="5">
                  <c:v>0.61</c:v>
                </c:pt>
                <c:pt idx="6">
                  <c:v>0.42</c:v>
                </c:pt>
                <c:pt idx="7">
                  <c:v>0.56999999999999995</c:v>
                </c:pt>
                <c:pt idx="8">
                  <c:v>0.34</c:v>
                </c:pt>
                <c:pt idx="9">
                  <c:v>0.42</c:v>
                </c:pt>
                <c:pt idx="10">
                  <c:v>0.61</c:v>
                </c:pt>
                <c:pt idx="11">
                  <c:v>0.44</c:v>
                </c:pt>
                <c:pt idx="12">
                  <c:v>0.56000000000000005</c:v>
                </c:pt>
              </c:numCache>
            </c:numRef>
          </c:val>
          <c:extLst>
            <c:ext xmlns:c16="http://schemas.microsoft.com/office/drawing/2014/chart" uri="{C3380CC4-5D6E-409C-BE32-E72D297353CC}">
              <c16:uniqueId val="{00000001-3AB2-1140-AC52-E732E1575BDE}"/>
            </c:ext>
          </c:extLst>
        </c:ser>
        <c:dLbls>
          <c:showLegendKey val="0"/>
          <c:showVal val="0"/>
          <c:showCatName val="0"/>
          <c:showSerName val="0"/>
          <c:showPercent val="0"/>
          <c:showBubbleSize val="0"/>
        </c:dLbls>
        <c:gapWidth val="43"/>
        <c:axId val="215924016"/>
        <c:axId val="215924408"/>
      </c:barChart>
      <c:catAx>
        <c:axId val="215924016"/>
        <c:scaling>
          <c:orientation val="maxMin"/>
        </c:scaling>
        <c:delete val="0"/>
        <c:axPos val="l"/>
        <c:numFmt formatCode="General" sourceLinked="1"/>
        <c:majorTickMark val="none"/>
        <c:minorTickMark val="none"/>
        <c:tickLblPos val="nextTo"/>
        <c:spPr>
          <a:solidFill>
            <a:schemeClr val="bg1"/>
          </a:solidFill>
          <a:ln w="9525" cap="flat" cmpd="sng" algn="ctr">
            <a:solidFill>
              <a:schemeClr val="tx1">
                <a:lumMod val="15000"/>
                <a:lumOff val="85000"/>
              </a:schemeClr>
            </a:solidFill>
            <a:round/>
          </a:ln>
          <a:effectLst/>
        </c:spPr>
        <c:txPr>
          <a:bodyPr rot="0" spcFirstLastPara="1" vertOverflow="ellipsis" wrap="square" anchor="t" anchorCtr="0"/>
          <a:lstStyle/>
          <a:p>
            <a:pPr>
              <a:defRPr sz="1400" b="1" i="0" u="none" strike="noStrike" kern="1200" baseline="0">
                <a:solidFill>
                  <a:schemeClr val="bg1"/>
                </a:solidFill>
                <a:latin typeface="Calibri" panose="020F0502020204030204" pitchFamily="34" charset="0"/>
                <a:ea typeface="+mn-ea"/>
                <a:cs typeface="Calibri" panose="020F0502020204030204" pitchFamily="34" charset="0"/>
              </a:defRPr>
            </a:pPr>
            <a:endParaRPr lang="ru-RU"/>
          </a:p>
        </c:txPr>
        <c:crossAx val="215924408"/>
        <c:crosses val="autoZero"/>
        <c:auto val="1"/>
        <c:lblAlgn val="ctr"/>
        <c:lblOffset val="100"/>
        <c:noMultiLvlLbl val="0"/>
      </c:catAx>
      <c:valAx>
        <c:axId val="215924408"/>
        <c:scaling>
          <c:orientation val="minMax"/>
          <c:max val="1"/>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ru-RU"/>
          </a:p>
        </c:txPr>
        <c:crossAx val="215924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ru-RU"/>
        </a:p>
      </c:txPr>
    </c:legend>
    <c:plotVisOnly val="1"/>
    <c:dispBlanksAs val="gap"/>
    <c:showDLblsOverMax val="0"/>
  </c:chart>
  <c:spPr>
    <a:noFill/>
    <a:ln>
      <a:noFill/>
    </a:ln>
    <a:effectLst/>
  </c:spPr>
  <c:txPr>
    <a:bodyPr/>
    <a:lstStyle/>
    <a:p>
      <a:pPr>
        <a:defRPr sz="1800" b="1">
          <a:solidFill>
            <a:schemeClr val="tx1"/>
          </a:solidFill>
          <a:latin typeface="Calibri" panose="020F0502020204030204" pitchFamily="34" charset="0"/>
          <a:cs typeface="Calibri" panose="020F0502020204030204" pitchFamily="34" charset="0"/>
        </a:defRPr>
      </a:pPr>
      <a:endParaRPr lang="ru-RU"/>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0.13772</cdr:x>
      <cdr:y>0.16801</cdr:y>
    </cdr:from>
    <cdr:to>
      <cdr:x>0.55495</cdr:x>
      <cdr:y>0.82462</cdr:y>
    </cdr:to>
    <cdr:sp macro="" textlink="">
      <cdr:nvSpPr>
        <cdr:cNvPr id="5" name="TextBox 4"/>
        <cdr:cNvSpPr txBox="1"/>
      </cdr:nvSpPr>
      <cdr:spPr>
        <a:xfrm xmlns:a="http://schemas.openxmlformats.org/drawingml/2006/main">
          <a:off x="1131887" y="760412"/>
          <a:ext cx="3429000" cy="2971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0.73978</cdr:x>
      <cdr:y>0.21773</cdr:y>
    </cdr:from>
    <cdr:to>
      <cdr:x>0.9216</cdr:x>
      <cdr:y>0.35954</cdr:y>
    </cdr:to>
    <cdr:sp macro="" textlink="">
      <cdr:nvSpPr>
        <cdr:cNvPr id="8" name="TextBox 7"/>
        <cdr:cNvSpPr txBox="1"/>
      </cdr:nvSpPr>
      <cdr:spPr>
        <a:xfrm xmlns:a="http://schemas.openxmlformats.org/drawingml/2006/main">
          <a:off x="6313584" y="981441"/>
          <a:ext cx="1551725" cy="6392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0.13772</cdr:x>
      <cdr:y>0.16801</cdr:y>
    </cdr:from>
    <cdr:to>
      <cdr:x>0.55495</cdr:x>
      <cdr:y>0.82462</cdr:y>
    </cdr:to>
    <cdr:sp macro="" textlink="">
      <cdr:nvSpPr>
        <cdr:cNvPr id="5" name="TextBox 4"/>
        <cdr:cNvSpPr txBox="1"/>
      </cdr:nvSpPr>
      <cdr:spPr>
        <a:xfrm xmlns:a="http://schemas.openxmlformats.org/drawingml/2006/main">
          <a:off x="1131887" y="760412"/>
          <a:ext cx="3429000" cy="2971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0.73978</cdr:x>
      <cdr:y>0.21773</cdr:y>
    </cdr:from>
    <cdr:to>
      <cdr:x>0.9216</cdr:x>
      <cdr:y>0.35954</cdr:y>
    </cdr:to>
    <cdr:sp macro="" textlink="">
      <cdr:nvSpPr>
        <cdr:cNvPr id="8" name="TextBox 7"/>
        <cdr:cNvSpPr txBox="1"/>
      </cdr:nvSpPr>
      <cdr:spPr>
        <a:xfrm xmlns:a="http://schemas.openxmlformats.org/drawingml/2006/main">
          <a:off x="6313584" y="981441"/>
          <a:ext cx="1551725" cy="6392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0.14273</cdr:x>
      <cdr:y>0.07588</cdr:y>
    </cdr:from>
    <cdr:to>
      <cdr:x>0.59231</cdr:x>
      <cdr:y>0.13213</cdr:y>
    </cdr:to>
    <cdr:sp macro="" textlink="">
      <cdr:nvSpPr>
        <cdr:cNvPr id="3" name="Прямоугольник 2"/>
        <cdr:cNvSpPr/>
      </cdr:nvSpPr>
      <cdr:spPr>
        <a:xfrm xmlns:a="http://schemas.openxmlformats.org/drawingml/2006/main">
          <a:off x="1740216" y="411165"/>
          <a:ext cx="5481199" cy="304800"/>
        </a:xfrm>
        <a:prstGeom xmlns:a="http://schemas.openxmlformats.org/drawingml/2006/main" prst="rect">
          <a:avLst/>
        </a:prstGeom>
        <a:noFill xmlns:a="http://schemas.openxmlformats.org/drawingml/2006/main"/>
        <a:ln xmlns:a="http://schemas.openxmlformats.org/drawingml/2006/main" w="3175">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nSpc>
              <a:spcPct val="80000"/>
            </a:lnSpc>
          </a:pPr>
          <a:r>
            <a:rPr lang="ru-RU" sz="1300" b="1" dirty="0">
              <a:solidFill>
                <a:schemeClr val="tx1"/>
              </a:solidFill>
              <a:latin typeface="+mj-lt"/>
              <a:cs typeface="Times New Roman" panose="02020603050405020304" pitchFamily="18" charset="0"/>
            </a:rPr>
            <a:t>Поддерживать обучение учащихся с помощью цифровых технологий</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2" name="PlaceHolder 1"/>
          <p:cNvSpPr>
            <a:spLocks noGrp="1"/>
          </p:cNvSpPr>
          <p:nvPr>
            <p:ph type="body"/>
          </p:nvPr>
        </p:nvSpPr>
        <p:spPr>
          <a:xfrm>
            <a:off x="749350" y="5514073"/>
            <a:ext cx="5994443" cy="5223654"/>
          </a:xfrm>
          <a:prstGeom prst="rect">
            <a:avLst/>
          </a:prstGeom>
        </p:spPr>
        <p:txBody>
          <a:bodyPr lIns="0" tIns="0" rIns="0" bIns="0"/>
          <a:lstStyle/>
          <a:p>
            <a:r>
              <a:rPr lang="ru-RU" sz="2000" b="0" strike="noStrike" spc="-1">
                <a:solidFill>
                  <a:srgbClr val="000000"/>
                </a:solidFill>
                <a:uFill>
                  <a:solidFill>
                    <a:srgbClr val="FFFFFF"/>
                  </a:solidFill>
                </a:uFill>
                <a:latin typeface="Arial"/>
              </a:rPr>
              <a:t>Для правки формата примечаний щёлкните мышью</a:t>
            </a:r>
          </a:p>
        </p:txBody>
      </p:sp>
      <p:sp>
        <p:nvSpPr>
          <p:cNvPr id="73" name="PlaceHolder 2"/>
          <p:cNvSpPr>
            <a:spLocks noGrp="1"/>
          </p:cNvSpPr>
          <p:nvPr>
            <p:ph type="hdr"/>
          </p:nvPr>
        </p:nvSpPr>
        <p:spPr>
          <a:xfrm>
            <a:off x="0" y="0"/>
            <a:ext cx="3251822" cy="580059"/>
          </a:xfrm>
          <a:prstGeom prst="rect">
            <a:avLst/>
          </a:prstGeom>
        </p:spPr>
        <p:txBody>
          <a:bodyPr lIns="0" tIns="0" rIns="0" bIns="0"/>
          <a:lstStyle/>
          <a:p>
            <a:r>
              <a:rPr lang="ru-RU" sz="1400" b="0" strike="noStrike" spc="-1">
                <a:solidFill>
                  <a:srgbClr val="000000"/>
                </a:solidFill>
                <a:uFill>
                  <a:solidFill>
                    <a:srgbClr val="FFFFFF"/>
                  </a:solidFill>
                </a:uFill>
                <a:latin typeface="Times New Roman"/>
              </a:rPr>
              <a:t>&lt;заголовок&gt;</a:t>
            </a:r>
          </a:p>
        </p:txBody>
      </p:sp>
      <p:sp>
        <p:nvSpPr>
          <p:cNvPr id="74" name="PlaceHolder 3"/>
          <p:cNvSpPr>
            <a:spLocks noGrp="1"/>
          </p:cNvSpPr>
          <p:nvPr>
            <p:ph type="dt"/>
          </p:nvPr>
        </p:nvSpPr>
        <p:spPr>
          <a:xfrm>
            <a:off x="4241321" y="0"/>
            <a:ext cx="3251822" cy="580059"/>
          </a:xfrm>
          <a:prstGeom prst="rect">
            <a:avLst/>
          </a:prstGeom>
        </p:spPr>
        <p:txBody>
          <a:bodyPr lIns="0" tIns="0" rIns="0" bIns="0"/>
          <a:lstStyle/>
          <a:p>
            <a:pPr algn="r"/>
            <a:r>
              <a:rPr lang="ru-RU" sz="1400" b="0" strike="noStrike" spc="-1">
                <a:solidFill>
                  <a:srgbClr val="000000"/>
                </a:solidFill>
                <a:uFill>
                  <a:solidFill>
                    <a:srgbClr val="FFFFFF"/>
                  </a:solidFill>
                </a:uFill>
                <a:latin typeface="Times New Roman"/>
              </a:rPr>
              <a:t>&lt;дата/время&gt;</a:t>
            </a:r>
          </a:p>
        </p:txBody>
      </p:sp>
      <p:sp>
        <p:nvSpPr>
          <p:cNvPr id="75" name="PlaceHolder 4"/>
          <p:cNvSpPr>
            <a:spLocks noGrp="1"/>
          </p:cNvSpPr>
          <p:nvPr>
            <p:ph type="ftr"/>
          </p:nvPr>
        </p:nvSpPr>
        <p:spPr>
          <a:xfrm>
            <a:off x="0" y="11028538"/>
            <a:ext cx="3251822" cy="580059"/>
          </a:xfrm>
          <a:prstGeom prst="rect">
            <a:avLst/>
          </a:prstGeom>
        </p:spPr>
        <p:txBody>
          <a:bodyPr lIns="0" tIns="0" rIns="0" bIns="0" anchor="b"/>
          <a:lstStyle/>
          <a:p>
            <a:r>
              <a:rPr lang="ru-RU" sz="1400" b="0" strike="noStrike" spc="-1">
                <a:solidFill>
                  <a:srgbClr val="000000"/>
                </a:solidFill>
                <a:uFill>
                  <a:solidFill>
                    <a:srgbClr val="FFFFFF"/>
                  </a:solidFill>
                </a:uFill>
                <a:latin typeface="Times New Roman"/>
              </a:rPr>
              <a:t>&lt;нижний колонтитул&gt;</a:t>
            </a:r>
          </a:p>
        </p:txBody>
      </p:sp>
      <p:sp>
        <p:nvSpPr>
          <p:cNvPr id="76" name="PlaceHolder 5"/>
          <p:cNvSpPr>
            <a:spLocks noGrp="1"/>
          </p:cNvSpPr>
          <p:nvPr>
            <p:ph type="sldNum"/>
          </p:nvPr>
        </p:nvSpPr>
        <p:spPr>
          <a:xfrm>
            <a:off x="4241321" y="11028538"/>
            <a:ext cx="3251822" cy="580059"/>
          </a:xfrm>
          <a:prstGeom prst="rect">
            <a:avLst/>
          </a:prstGeom>
        </p:spPr>
        <p:txBody>
          <a:bodyPr lIns="0" tIns="0" rIns="0" bIns="0" anchor="b"/>
          <a:lstStyle/>
          <a:p>
            <a:pPr algn="r"/>
            <a:fld id="{707589A1-5BBD-49DF-BC36-4B94FAC96860}" type="slidenum">
              <a:rPr lang="ru-RU" sz="1400" b="0" strike="noStrike" spc="-1">
                <a:solidFill>
                  <a:srgbClr val="000000"/>
                </a:solidFill>
                <a:uFill>
                  <a:solidFill>
                    <a:srgbClr val="FFFFFF"/>
                  </a:solidFill>
                </a:uFill>
                <a:latin typeface="Times New Roman"/>
              </a:rPr>
              <a:t>‹#›</a:t>
            </a:fld>
            <a:endParaRPr lang="ru-RU"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499780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PlaceHolder 1"/>
          <p:cNvSpPr>
            <a:spLocks noGrp="1"/>
          </p:cNvSpPr>
          <p:nvPr>
            <p:ph type="body"/>
          </p:nvPr>
        </p:nvSpPr>
        <p:spPr>
          <a:xfrm>
            <a:off x="679768" y="4715907"/>
            <a:ext cx="5437426" cy="4466920"/>
          </a:xfrm>
          <a:prstGeom prst="rect">
            <a:avLst/>
          </a:prstGeom>
        </p:spPr>
        <p:txBody>
          <a:bodyPr lIns="0" tIns="0" rIns="0" bIns="0"/>
          <a:lstStyle/>
          <a:p>
            <a:endParaRPr lang="ru-RU" sz="2000" b="0" strike="noStrike" spc="-1" dirty="0">
              <a:solidFill>
                <a:srgbClr val="000000"/>
              </a:solidFill>
              <a:uFill>
                <a:solidFill>
                  <a:srgbClr val="FFFFFF"/>
                </a:solidFill>
              </a:uFill>
              <a:latin typeface="Arial"/>
            </a:endParaRPr>
          </a:p>
        </p:txBody>
      </p:sp>
      <p:sp>
        <p:nvSpPr>
          <p:cNvPr id="224" name="CustomShape 2"/>
          <p:cNvSpPr/>
          <p:nvPr/>
        </p:nvSpPr>
        <p:spPr>
          <a:xfrm>
            <a:off x="3850588" y="9430250"/>
            <a:ext cx="2944946" cy="49563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4276764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PlaceHolder 1"/>
          <p:cNvSpPr>
            <a:spLocks noGrp="1"/>
          </p:cNvSpPr>
          <p:nvPr>
            <p:ph type="body"/>
          </p:nvPr>
        </p:nvSpPr>
        <p:spPr>
          <a:xfrm>
            <a:off x="679768" y="4715907"/>
            <a:ext cx="5437426" cy="4466920"/>
          </a:xfrm>
          <a:prstGeom prst="rect">
            <a:avLst/>
          </a:prstGeom>
        </p:spPr>
        <p:txBody>
          <a:bodyPr lIns="0" tIns="0" rIns="0" bIns="0"/>
          <a:lstStyle/>
          <a:p>
            <a:pPr marL="0" indent="0" algn="just">
              <a:lnSpc>
                <a:spcPct val="100000"/>
              </a:lnSpc>
            </a:pPr>
            <a:endParaRPr lang="ru-RU" sz="2000" b="0" strike="noStrike" spc="-1" dirty="0">
              <a:solidFill>
                <a:srgbClr val="000000"/>
              </a:solidFill>
              <a:uFill>
                <a:solidFill>
                  <a:srgbClr val="FFFFFF"/>
                </a:solidFill>
              </a:uFill>
              <a:latin typeface="Arial"/>
            </a:endParaRPr>
          </a:p>
        </p:txBody>
      </p:sp>
      <p:sp>
        <p:nvSpPr>
          <p:cNvPr id="226" name="CustomShape 2"/>
          <p:cNvSpPr/>
          <p:nvPr/>
        </p:nvSpPr>
        <p:spPr>
          <a:xfrm>
            <a:off x="3850588" y="9430250"/>
            <a:ext cx="2944946" cy="49563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913706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PlaceHolder 1"/>
          <p:cNvSpPr>
            <a:spLocks noGrp="1"/>
          </p:cNvSpPr>
          <p:nvPr>
            <p:ph type="body"/>
          </p:nvPr>
        </p:nvSpPr>
        <p:spPr>
          <a:xfrm>
            <a:off x="679768" y="4715907"/>
            <a:ext cx="5437426" cy="4466920"/>
          </a:xfrm>
          <a:prstGeom prst="rect">
            <a:avLst/>
          </a:prstGeom>
        </p:spPr>
        <p:txBody>
          <a:bodyPr lIns="0" tIns="0" rIns="0" bIns="0"/>
          <a:lstStyle/>
          <a:p>
            <a:pPr marL="0" indent="0" algn="just">
              <a:lnSpc>
                <a:spcPct val="100000"/>
              </a:lnSpc>
            </a:pPr>
            <a:endParaRPr lang="ru-RU" sz="2000" b="0" strike="noStrike" spc="-1" dirty="0">
              <a:solidFill>
                <a:srgbClr val="000000"/>
              </a:solidFill>
              <a:uFill>
                <a:solidFill>
                  <a:srgbClr val="FFFFFF"/>
                </a:solidFill>
              </a:uFill>
              <a:latin typeface="Arial"/>
            </a:endParaRPr>
          </a:p>
        </p:txBody>
      </p:sp>
      <p:sp>
        <p:nvSpPr>
          <p:cNvPr id="226" name="CustomShape 2"/>
          <p:cNvSpPr/>
          <p:nvPr/>
        </p:nvSpPr>
        <p:spPr>
          <a:xfrm>
            <a:off x="3850588" y="9430250"/>
            <a:ext cx="2944946" cy="49563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2772069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PlaceHolder 1"/>
          <p:cNvSpPr>
            <a:spLocks noGrp="1"/>
          </p:cNvSpPr>
          <p:nvPr>
            <p:ph type="body"/>
          </p:nvPr>
        </p:nvSpPr>
        <p:spPr>
          <a:xfrm>
            <a:off x="679768" y="4715907"/>
            <a:ext cx="5437426" cy="4466920"/>
          </a:xfrm>
          <a:prstGeom prst="rect">
            <a:avLst/>
          </a:prstGeom>
        </p:spPr>
        <p:txBody>
          <a:bodyPr lIns="0" tIns="0" rIns="0" bIns="0"/>
          <a:lstStyle/>
          <a:p>
            <a:pPr marL="0" indent="0" algn="just">
              <a:lnSpc>
                <a:spcPct val="100000"/>
              </a:lnSpc>
            </a:pPr>
            <a:endParaRPr lang="ru-RU" sz="2000" b="0" strike="noStrike" spc="-1" dirty="0">
              <a:solidFill>
                <a:srgbClr val="000000"/>
              </a:solidFill>
              <a:uFill>
                <a:solidFill>
                  <a:srgbClr val="FFFFFF"/>
                </a:solidFill>
              </a:uFill>
              <a:latin typeface="Arial"/>
            </a:endParaRPr>
          </a:p>
        </p:txBody>
      </p:sp>
      <p:sp>
        <p:nvSpPr>
          <p:cNvPr id="226" name="CustomShape 2"/>
          <p:cNvSpPr/>
          <p:nvPr/>
        </p:nvSpPr>
        <p:spPr>
          <a:xfrm>
            <a:off x="3850588" y="9430250"/>
            <a:ext cx="2944946" cy="49563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3948526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PlaceHolder 1"/>
          <p:cNvSpPr>
            <a:spLocks noGrp="1"/>
          </p:cNvSpPr>
          <p:nvPr>
            <p:ph type="body"/>
          </p:nvPr>
        </p:nvSpPr>
        <p:spPr>
          <a:xfrm>
            <a:off x="679768" y="4715907"/>
            <a:ext cx="5437426" cy="4466920"/>
          </a:xfrm>
          <a:prstGeom prst="rect">
            <a:avLst/>
          </a:prstGeom>
        </p:spPr>
        <p:txBody>
          <a:bodyPr lIns="0" tIns="0" rIns="0" bIns="0"/>
          <a:lstStyle/>
          <a:p>
            <a:pPr marL="0" indent="0" algn="just">
              <a:lnSpc>
                <a:spcPct val="100000"/>
              </a:lnSpc>
            </a:pPr>
            <a:endParaRPr lang="ru-RU" sz="2000" b="0" strike="noStrike" spc="-1" dirty="0">
              <a:solidFill>
                <a:srgbClr val="000000"/>
              </a:solidFill>
              <a:uFill>
                <a:solidFill>
                  <a:srgbClr val="FFFFFF"/>
                </a:solidFill>
              </a:uFill>
              <a:latin typeface="Arial"/>
            </a:endParaRPr>
          </a:p>
        </p:txBody>
      </p:sp>
      <p:sp>
        <p:nvSpPr>
          <p:cNvPr id="226" name="CustomShape 2"/>
          <p:cNvSpPr/>
          <p:nvPr/>
        </p:nvSpPr>
        <p:spPr>
          <a:xfrm>
            <a:off x="3850588" y="9430250"/>
            <a:ext cx="2944946" cy="49563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1418845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PlaceHolder 1"/>
          <p:cNvSpPr>
            <a:spLocks noGrp="1"/>
          </p:cNvSpPr>
          <p:nvPr>
            <p:ph type="body"/>
          </p:nvPr>
        </p:nvSpPr>
        <p:spPr>
          <a:xfrm>
            <a:off x="679768" y="4715907"/>
            <a:ext cx="5437426" cy="4466920"/>
          </a:xfrm>
          <a:prstGeom prst="rect">
            <a:avLst/>
          </a:prstGeom>
        </p:spPr>
        <p:txBody>
          <a:bodyPr lIns="0" tIns="0" rIns="0" bIns="0"/>
          <a:lstStyle/>
          <a:p>
            <a:pPr marL="0" indent="0" algn="just">
              <a:lnSpc>
                <a:spcPct val="100000"/>
              </a:lnSpc>
            </a:pPr>
            <a:endParaRPr lang="ru-RU" sz="2000" b="0" strike="noStrike" spc="-1" dirty="0">
              <a:solidFill>
                <a:srgbClr val="000000"/>
              </a:solidFill>
              <a:uFill>
                <a:solidFill>
                  <a:srgbClr val="FFFFFF"/>
                </a:solidFill>
              </a:uFill>
              <a:latin typeface="Arial"/>
            </a:endParaRPr>
          </a:p>
        </p:txBody>
      </p:sp>
      <p:sp>
        <p:nvSpPr>
          <p:cNvPr id="226" name="CustomShape 2"/>
          <p:cNvSpPr/>
          <p:nvPr/>
        </p:nvSpPr>
        <p:spPr>
          <a:xfrm>
            <a:off x="3850588" y="9430250"/>
            <a:ext cx="2944946" cy="49563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2748229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PlaceHolder 1"/>
          <p:cNvSpPr>
            <a:spLocks noGrp="1"/>
          </p:cNvSpPr>
          <p:nvPr>
            <p:ph type="body"/>
          </p:nvPr>
        </p:nvSpPr>
        <p:spPr>
          <a:xfrm>
            <a:off x="679768" y="4715907"/>
            <a:ext cx="5437426" cy="4466920"/>
          </a:xfrm>
          <a:prstGeom prst="rect">
            <a:avLst/>
          </a:prstGeom>
        </p:spPr>
        <p:txBody>
          <a:bodyPr lIns="0" tIns="0" rIns="0" bIns="0"/>
          <a:lstStyle/>
          <a:p>
            <a:pPr marL="0" indent="0" algn="just">
              <a:lnSpc>
                <a:spcPct val="100000"/>
              </a:lnSpc>
            </a:pPr>
            <a:endParaRPr lang="ru-RU" sz="2000" b="0" strike="noStrike" spc="-1" dirty="0">
              <a:solidFill>
                <a:srgbClr val="000000"/>
              </a:solidFill>
              <a:uFill>
                <a:solidFill>
                  <a:srgbClr val="FFFFFF"/>
                </a:solidFill>
              </a:uFill>
              <a:latin typeface="Arial"/>
            </a:endParaRPr>
          </a:p>
        </p:txBody>
      </p:sp>
      <p:sp>
        <p:nvSpPr>
          <p:cNvPr id="226" name="CustomShape 2"/>
          <p:cNvSpPr/>
          <p:nvPr/>
        </p:nvSpPr>
        <p:spPr>
          <a:xfrm>
            <a:off x="3850588" y="9430250"/>
            <a:ext cx="2944946" cy="49563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1094046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PlaceHolder 1"/>
          <p:cNvSpPr>
            <a:spLocks noGrp="1"/>
          </p:cNvSpPr>
          <p:nvPr>
            <p:ph type="body"/>
          </p:nvPr>
        </p:nvSpPr>
        <p:spPr>
          <a:xfrm>
            <a:off x="679768" y="4715907"/>
            <a:ext cx="5437426" cy="4466920"/>
          </a:xfrm>
          <a:prstGeom prst="rect">
            <a:avLst/>
          </a:prstGeom>
        </p:spPr>
        <p:txBody>
          <a:bodyPr lIns="0" tIns="0" rIns="0" bIns="0"/>
          <a:lstStyle/>
          <a:p>
            <a:pPr marL="0" indent="0" algn="just">
              <a:lnSpc>
                <a:spcPct val="100000"/>
              </a:lnSpc>
            </a:pPr>
            <a:endParaRPr lang="ru-RU" sz="2000" b="0" strike="noStrike" spc="-1" dirty="0">
              <a:solidFill>
                <a:srgbClr val="000000"/>
              </a:solidFill>
              <a:uFill>
                <a:solidFill>
                  <a:srgbClr val="FFFFFF"/>
                </a:solidFill>
              </a:uFill>
              <a:latin typeface="Arial"/>
            </a:endParaRPr>
          </a:p>
        </p:txBody>
      </p:sp>
      <p:sp>
        <p:nvSpPr>
          <p:cNvPr id="226" name="CustomShape 2"/>
          <p:cNvSpPr/>
          <p:nvPr/>
        </p:nvSpPr>
        <p:spPr>
          <a:xfrm>
            <a:off x="3850588" y="9430250"/>
            <a:ext cx="2944946" cy="49563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2451330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PlaceHolder 1"/>
          <p:cNvSpPr>
            <a:spLocks noGrp="1"/>
          </p:cNvSpPr>
          <p:nvPr>
            <p:ph type="body"/>
          </p:nvPr>
        </p:nvSpPr>
        <p:spPr>
          <a:xfrm>
            <a:off x="679768" y="4715907"/>
            <a:ext cx="5437426" cy="4466920"/>
          </a:xfrm>
          <a:prstGeom prst="rect">
            <a:avLst/>
          </a:prstGeom>
        </p:spPr>
        <p:txBody>
          <a:bodyPr lIns="0" tIns="0" rIns="0" bIns="0"/>
          <a:lstStyle/>
          <a:p>
            <a:pPr marL="0" indent="0" algn="just">
              <a:lnSpc>
                <a:spcPct val="100000"/>
              </a:lnSpc>
            </a:pPr>
            <a:endParaRPr lang="ru-RU" sz="2000" b="0" strike="noStrike" spc="-1" dirty="0">
              <a:solidFill>
                <a:srgbClr val="000000"/>
              </a:solidFill>
              <a:uFill>
                <a:solidFill>
                  <a:srgbClr val="FFFFFF"/>
                </a:solidFill>
              </a:uFill>
              <a:latin typeface="Arial"/>
            </a:endParaRPr>
          </a:p>
        </p:txBody>
      </p:sp>
      <p:sp>
        <p:nvSpPr>
          <p:cNvPr id="226" name="CustomShape 2"/>
          <p:cNvSpPr/>
          <p:nvPr/>
        </p:nvSpPr>
        <p:spPr>
          <a:xfrm>
            <a:off x="3850588" y="9430250"/>
            <a:ext cx="2944946" cy="49563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2097038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3013"/>
            <a:ext cx="5964237" cy="33559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798DFE-E4C7-4D8D-98A5-89442FA2C050}" type="slidenum">
              <a:rPr kumimoji="0" lang="en-GB" sz="1200" b="0" i="0" u="none" strike="noStrike" kern="1200" cap="none" spc="0" normalizeH="0" baseline="0" noProof="0" smtClean="0">
                <a:ln>
                  <a:noFill/>
                </a:ln>
                <a:solidFill>
                  <a:prstClr val="black"/>
                </a:solidFill>
                <a:effectLst/>
                <a:uLnTx/>
                <a:uFillTx/>
                <a:latin typeface="Calibri"/>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MS PGothic" panose="020B0600070205080204" pitchFamily="34" charset="-128"/>
              <a:cs typeface="+mn-cs"/>
            </a:endParaRPr>
          </a:p>
        </p:txBody>
      </p:sp>
    </p:spTree>
    <p:extLst>
      <p:ext uri="{BB962C8B-B14F-4D97-AF65-F5344CB8AC3E}">
        <p14:creationId xmlns:p14="http://schemas.microsoft.com/office/powerpoint/2010/main" val="1569147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PlaceHolder 1"/>
          <p:cNvSpPr>
            <a:spLocks noGrp="1"/>
          </p:cNvSpPr>
          <p:nvPr>
            <p:ph type="body"/>
          </p:nvPr>
        </p:nvSpPr>
        <p:spPr>
          <a:xfrm>
            <a:off x="679768" y="4715907"/>
            <a:ext cx="5437426" cy="4466920"/>
          </a:xfrm>
          <a:prstGeom prst="rect">
            <a:avLst/>
          </a:prstGeom>
        </p:spPr>
        <p:txBody>
          <a:bodyPr lIns="0" tIns="0" rIns="0" bIns="0"/>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Расчеты, проведенные на основе </a:t>
            </a:r>
            <a:r>
              <a:rPr lang="en-US" sz="1200" kern="1200" dirty="0">
                <a:solidFill>
                  <a:schemeClr val="tx1"/>
                </a:solidFill>
                <a:effectLst/>
                <a:latin typeface="+mn-lt"/>
                <a:ea typeface="+mn-ea"/>
                <a:cs typeface="+mn-cs"/>
              </a:rPr>
              <a:t>PISA </a:t>
            </a:r>
            <a:r>
              <a:rPr lang="ru-RU" sz="1200" kern="1200" dirty="0">
                <a:solidFill>
                  <a:schemeClr val="tx1"/>
                </a:solidFill>
                <a:effectLst/>
                <a:latin typeface="+mn-lt"/>
                <a:ea typeface="+mn-ea"/>
                <a:cs typeface="+mn-cs"/>
              </a:rPr>
              <a:t>американским экономистом, профессором Стэнфорда Эриком </a:t>
            </a:r>
            <a:r>
              <a:rPr lang="ru-RU" sz="1200" kern="1200" dirty="0" err="1">
                <a:solidFill>
                  <a:schemeClr val="tx1"/>
                </a:solidFill>
                <a:effectLst/>
                <a:latin typeface="+mn-lt"/>
                <a:ea typeface="+mn-ea"/>
                <a:cs typeface="+mn-cs"/>
              </a:rPr>
              <a:t>Ханушеком</a:t>
            </a:r>
            <a:r>
              <a:rPr lang="ru-RU" sz="1200" kern="1200" dirty="0">
                <a:solidFill>
                  <a:schemeClr val="tx1"/>
                </a:solidFill>
                <a:effectLst/>
                <a:latin typeface="+mn-lt"/>
                <a:ea typeface="+mn-ea"/>
                <a:cs typeface="+mn-cs"/>
              </a:rPr>
              <a:t> показывают, что при условии, если все сегодняшние школьники овладеют хотя бы базовым уровнем грамотности, то за период их трудовой деятельности экономики их стран покажут значительный прирост, выражающийся в тысячах процентах ВВП. Эффект заметнее в развивающихся странах. Для Бразилии, например, такой рост составит 750% внутреннего валового продукта, но даже в странах с высокими доходами таких как Австрия, Бельгия, Канада, при гарантированном достижении базового уровня грамотности сегодняшними школьниками, в течение 80 лет можно ожидать кратного увеличения ВВП.  </a:t>
            </a:r>
          </a:p>
          <a:p>
            <a:pPr marL="0" indent="0" algn="just">
              <a:lnSpc>
                <a:spcPct val="100000"/>
              </a:lnSpc>
            </a:pPr>
            <a:endParaRPr lang="ru-RU" sz="2000" b="0" strike="noStrike" spc="-1" dirty="0">
              <a:solidFill>
                <a:srgbClr val="000000"/>
              </a:solidFill>
              <a:uFill>
                <a:solidFill>
                  <a:srgbClr val="FFFFFF"/>
                </a:solidFill>
              </a:uFill>
              <a:latin typeface="Arial"/>
            </a:endParaRPr>
          </a:p>
        </p:txBody>
      </p:sp>
      <p:sp>
        <p:nvSpPr>
          <p:cNvPr id="226" name="CustomShape 2"/>
          <p:cNvSpPr/>
          <p:nvPr/>
        </p:nvSpPr>
        <p:spPr>
          <a:xfrm>
            <a:off x="3850588" y="9430250"/>
            <a:ext cx="2944946" cy="49563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2266505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PlaceHolder 1"/>
          <p:cNvSpPr>
            <a:spLocks noGrp="1"/>
          </p:cNvSpPr>
          <p:nvPr>
            <p:ph type="body"/>
          </p:nvPr>
        </p:nvSpPr>
        <p:spPr>
          <a:xfrm>
            <a:off x="679768" y="4715907"/>
            <a:ext cx="5437426" cy="4466920"/>
          </a:xfrm>
          <a:prstGeom prst="rect">
            <a:avLst/>
          </a:prstGeom>
        </p:spPr>
        <p:txBody>
          <a:bodyPr lIns="0" tIns="0" rIns="0" bIns="0"/>
          <a:lstStyle/>
          <a:p>
            <a:pPr marL="0" indent="0" algn="just">
              <a:lnSpc>
                <a:spcPct val="100000"/>
              </a:lnSpc>
            </a:pPr>
            <a:endParaRPr lang="ru-RU" sz="2000" b="0" strike="noStrike" spc="-1" dirty="0">
              <a:solidFill>
                <a:srgbClr val="000000"/>
              </a:solidFill>
              <a:uFill>
                <a:solidFill>
                  <a:srgbClr val="FFFFFF"/>
                </a:solidFill>
              </a:uFill>
              <a:latin typeface="Arial"/>
            </a:endParaRPr>
          </a:p>
        </p:txBody>
      </p:sp>
      <p:sp>
        <p:nvSpPr>
          <p:cNvPr id="226" name="CustomShape 2"/>
          <p:cNvSpPr/>
          <p:nvPr/>
        </p:nvSpPr>
        <p:spPr>
          <a:xfrm>
            <a:off x="3850588" y="9430250"/>
            <a:ext cx="2944946" cy="49563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2610384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PlaceHolder 1"/>
          <p:cNvSpPr>
            <a:spLocks noGrp="1"/>
          </p:cNvSpPr>
          <p:nvPr>
            <p:ph type="body"/>
          </p:nvPr>
        </p:nvSpPr>
        <p:spPr>
          <a:xfrm>
            <a:off x="679768" y="4715907"/>
            <a:ext cx="5437426" cy="4466920"/>
          </a:xfrm>
          <a:prstGeom prst="rect">
            <a:avLst/>
          </a:prstGeom>
        </p:spPr>
        <p:txBody>
          <a:bodyPr lIns="0" tIns="0" rIns="0" bIns="0"/>
          <a:lstStyle/>
          <a:p>
            <a:pPr marL="0" indent="0" algn="just">
              <a:lnSpc>
                <a:spcPct val="100000"/>
              </a:lnSpc>
            </a:pPr>
            <a:endParaRPr lang="ru-RU" sz="2000" b="0" strike="noStrike" spc="-1" dirty="0">
              <a:solidFill>
                <a:srgbClr val="000000"/>
              </a:solidFill>
              <a:uFill>
                <a:solidFill>
                  <a:srgbClr val="FFFFFF"/>
                </a:solidFill>
              </a:uFill>
              <a:latin typeface="Arial"/>
            </a:endParaRPr>
          </a:p>
        </p:txBody>
      </p:sp>
      <p:sp>
        <p:nvSpPr>
          <p:cNvPr id="226" name="CustomShape 2"/>
          <p:cNvSpPr/>
          <p:nvPr/>
        </p:nvSpPr>
        <p:spPr>
          <a:xfrm>
            <a:off x="3850588" y="9430250"/>
            <a:ext cx="2944946" cy="49563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5896758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a:prstGeom prst="rect">
            <a:avLst/>
          </a:prstGeom>
          <a:noFill/>
          <a:ln w="12700">
            <a:solidFill>
              <a:prstClr val="black"/>
            </a:solidFill>
          </a:ln>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313780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PlaceHolder 1"/>
          <p:cNvSpPr>
            <a:spLocks noGrp="1"/>
          </p:cNvSpPr>
          <p:nvPr>
            <p:ph type="body"/>
          </p:nvPr>
        </p:nvSpPr>
        <p:spPr>
          <a:xfrm>
            <a:off x="685800" y="4343400"/>
            <a:ext cx="5485680" cy="4114080"/>
          </a:xfrm>
          <a:prstGeom prst="rect">
            <a:avLst/>
          </a:prstGeom>
        </p:spPr>
        <p:txBody>
          <a:bodyPr lIns="0" tIns="0" rIns="0" bIns="0"/>
          <a:lstStyle/>
          <a:p>
            <a:endParaRPr lang="ru-RU" sz="2000" b="0" strike="noStrike" spc="-1" dirty="0">
              <a:solidFill>
                <a:srgbClr val="000000"/>
              </a:solidFill>
              <a:uFill>
                <a:solidFill>
                  <a:srgbClr val="FFFFFF"/>
                </a:solidFill>
              </a:uFill>
              <a:latin typeface="Arial"/>
            </a:endParaRPr>
          </a:p>
        </p:txBody>
      </p:sp>
      <p:sp>
        <p:nvSpPr>
          <p:cNvPr id="224" name="CustomShape 2"/>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1086574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PlaceHolder 1"/>
          <p:cNvSpPr>
            <a:spLocks noGrp="1"/>
          </p:cNvSpPr>
          <p:nvPr>
            <p:ph type="body"/>
          </p:nvPr>
        </p:nvSpPr>
        <p:spPr>
          <a:xfrm>
            <a:off x="679768" y="4715907"/>
            <a:ext cx="5437426" cy="4466920"/>
          </a:xfrm>
          <a:prstGeom prst="rect">
            <a:avLst/>
          </a:prstGeom>
        </p:spPr>
        <p:txBody>
          <a:bodyPr lIns="0" tIns="0" rIns="0" bIns="0"/>
          <a:lstStyle/>
          <a:p>
            <a:pPr marL="0" indent="0" algn="just">
              <a:lnSpc>
                <a:spcPct val="100000"/>
              </a:lnSpc>
            </a:pPr>
            <a:endParaRPr lang="ru-RU" sz="2000" b="0" strike="noStrike" spc="-1" dirty="0">
              <a:solidFill>
                <a:srgbClr val="000000"/>
              </a:solidFill>
              <a:uFill>
                <a:solidFill>
                  <a:srgbClr val="FFFFFF"/>
                </a:solidFill>
              </a:uFill>
              <a:latin typeface="Arial"/>
            </a:endParaRPr>
          </a:p>
        </p:txBody>
      </p:sp>
      <p:sp>
        <p:nvSpPr>
          <p:cNvPr id="226" name="CustomShape 2"/>
          <p:cNvSpPr/>
          <p:nvPr/>
        </p:nvSpPr>
        <p:spPr>
          <a:xfrm>
            <a:off x="3850588" y="9430250"/>
            <a:ext cx="2944946" cy="49563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1977998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PlaceHolder 1"/>
          <p:cNvSpPr>
            <a:spLocks noGrp="1"/>
          </p:cNvSpPr>
          <p:nvPr>
            <p:ph type="body"/>
          </p:nvPr>
        </p:nvSpPr>
        <p:spPr>
          <a:xfrm>
            <a:off x="679768" y="4715907"/>
            <a:ext cx="5437426" cy="4466920"/>
          </a:xfrm>
          <a:prstGeom prst="rect">
            <a:avLst/>
          </a:prstGeom>
        </p:spPr>
        <p:txBody>
          <a:bodyPr lIns="0" tIns="0" rIns="0" bIns="0"/>
          <a:lstStyle/>
          <a:p>
            <a:pPr marL="0" indent="0" algn="just">
              <a:lnSpc>
                <a:spcPct val="100000"/>
              </a:lnSpc>
            </a:pPr>
            <a:endParaRPr lang="ru-RU" sz="2000" b="0" strike="noStrike" spc="-1" dirty="0">
              <a:solidFill>
                <a:srgbClr val="000000"/>
              </a:solidFill>
              <a:uFill>
                <a:solidFill>
                  <a:srgbClr val="FFFFFF"/>
                </a:solidFill>
              </a:uFill>
              <a:latin typeface="Arial"/>
            </a:endParaRPr>
          </a:p>
        </p:txBody>
      </p:sp>
      <p:sp>
        <p:nvSpPr>
          <p:cNvPr id="226" name="CustomShape 2"/>
          <p:cNvSpPr/>
          <p:nvPr/>
        </p:nvSpPr>
        <p:spPr>
          <a:xfrm>
            <a:off x="3850588" y="9430250"/>
            <a:ext cx="2944946" cy="49563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3119893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Notes: Statistically significant odds ratios are marked in a darker tone.</a:t>
            </a:r>
            <a:r>
              <a:rPr lang="en-US" dirty="0"/>
              <a:t> </a:t>
            </a:r>
            <a:endParaRPr lang="hu-HU" dirty="0"/>
          </a:p>
          <a:p>
            <a:r>
              <a:rPr lang="en-US" sz="1200" b="0" i="0" u="none" strike="noStrike" kern="1200" dirty="0">
                <a:solidFill>
                  <a:schemeClr val="tx1"/>
                </a:solidFill>
                <a:effectLst/>
                <a:latin typeface="+mn-lt"/>
                <a:ea typeface="+mn-ea"/>
                <a:cs typeface="+mn-cs"/>
              </a:rPr>
              <a:t>Chile and Mexico are not included in the OECD average.</a:t>
            </a:r>
            <a:r>
              <a:rPr lang="en-US" dirty="0"/>
              <a:t> </a:t>
            </a:r>
            <a:endParaRPr lang="hu-HU" dirty="0"/>
          </a:p>
          <a:p>
            <a:r>
              <a:rPr lang="en-US" dirty="0"/>
              <a:t>Odds ratio </a:t>
            </a:r>
            <a:r>
              <a:rPr lang="hu-HU" dirty="0" err="1"/>
              <a:t>are</a:t>
            </a:r>
            <a:r>
              <a:rPr lang="hu-HU" dirty="0"/>
              <a:t> </a:t>
            </a:r>
            <a:r>
              <a:rPr lang="hu-HU" dirty="0" err="1"/>
              <a:t>calculated</a:t>
            </a:r>
            <a:r>
              <a:rPr lang="hu-HU" baseline="0" dirty="0"/>
              <a:t> </a:t>
            </a:r>
            <a:r>
              <a:rPr lang="en-US" dirty="0"/>
              <a:t>across 48 education systems</a:t>
            </a:r>
            <a:r>
              <a:rPr lang="hu-HU" dirty="0"/>
              <a:t>.</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EAE1E4-48A5-41E1-9D12-1BB9A9E9D379}" type="slidenum">
              <a:rPr kumimoji="0" lang="en-GB" sz="1200" b="0" i="0" u="none" strike="noStrike" kern="1200" cap="none" spc="0" normalizeH="0" baseline="0" noProof="0" smtClean="0">
                <a:ln>
                  <a:noFill/>
                </a:ln>
                <a:solidFill>
                  <a:prstClr val="black"/>
                </a:solidFill>
                <a:effectLst/>
                <a:uLnTx/>
                <a:uFillTx/>
                <a:latin typeface="Calibri"/>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S PGothic" panose="020B0600070205080204" pitchFamily="34" charset="-128"/>
              <a:cs typeface="+mn-cs"/>
            </a:endParaRPr>
          </a:p>
        </p:txBody>
      </p:sp>
    </p:spTree>
    <p:extLst>
      <p:ext uri="{BB962C8B-B14F-4D97-AF65-F5344CB8AC3E}">
        <p14:creationId xmlns:p14="http://schemas.microsoft.com/office/powerpoint/2010/main" val="3366000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Notes: Statistically significant odds ratios are marked in a darker tone.</a:t>
            </a:r>
            <a:r>
              <a:rPr lang="en-US" dirty="0"/>
              <a:t> </a:t>
            </a:r>
            <a:r>
              <a:rPr lang="en-US" sz="1200" b="0" i="0" u="none" strike="noStrike" kern="1200" dirty="0">
                <a:solidFill>
                  <a:schemeClr val="tx1"/>
                </a:solidFill>
                <a:effectLst/>
                <a:latin typeface="+mn-lt"/>
                <a:ea typeface="+mn-ea"/>
                <a:cs typeface="+mn-cs"/>
              </a:rPr>
              <a:t>Chile and Mexico are not included in the OECD average.</a:t>
            </a:r>
            <a:r>
              <a:rPr lang="en-US" dirty="0"/>
              <a:t> </a:t>
            </a:r>
            <a:endParaRPr lang="hu-HU"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i="0" dirty="0"/>
              <a:t>Odds ratio</a:t>
            </a:r>
            <a:r>
              <a:rPr lang="hu-HU" sz="1200" i="0" dirty="0"/>
              <a:t>n </a:t>
            </a:r>
            <a:r>
              <a:rPr lang="hu-HU" sz="1200" i="0" dirty="0" err="1"/>
              <a:t>are</a:t>
            </a:r>
            <a:r>
              <a:rPr lang="hu-HU" sz="1200" i="0" dirty="0"/>
              <a:t> </a:t>
            </a:r>
            <a:r>
              <a:rPr lang="hu-HU" sz="1200" i="0" dirty="0" err="1"/>
              <a:t>calculated</a:t>
            </a:r>
            <a:r>
              <a:rPr lang="hu-HU" sz="1200" i="0" dirty="0"/>
              <a:t> </a:t>
            </a:r>
            <a:r>
              <a:rPr lang="en-GB" sz="1200" i="0" dirty="0"/>
              <a:t>across 48 education systems</a:t>
            </a:r>
            <a:r>
              <a:rPr lang="hu-HU" sz="1200" i="0" dirty="0"/>
              <a:t>.</a:t>
            </a:r>
            <a:endParaRPr lang="en-GB" sz="1200" i="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EAE1E4-48A5-41E1-9D12-1BB9A9E9D379}" type="slidenum">
              <a:rPr kumimoji="0" lang="en-GB" sz="1200" b="0" i="0" u="none" strike="noStrike" kern="1200" cap="none" spc="0" normalizeH="0" baseline="0" noProof="0" smtClean="0">
                <a:ln>
                  <a:noFill/>
                </a:ln>
                <a:solidFill>
                  <a:prstClr val="black"/>
                </a:solidFill>
                <a:effectLst/>
                <a:uLnTx/>
                <a:uFillTx/>
                <a:latin typeface="Calibri"/>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S PGothic" panose="020B0600070205080204" pitchFamily="34" charset="-128"/>
              <a:cs typeface="+mn-cs"/>
            </a:endParaRPr>
          </a:p>
        </p:txBody>
      </p:sp>
    </p:spTree>
    <p:extLst>
      <p:ext uri="{BB962C8B-B14F-4D97-AF65-F5344CB8AC3E}">
        <p14:creationId xmlns:p14="http://schemas.microsoft.com/office/powerpoint/2010/main" val="1633910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PlaceHolder 1"/>
          <p:cNvSpPr>
            <a:spLocks noGrp="1"/>
          </p:cNvSpPr>
          <p:nvPr>
            <p:ph type="body"/>
          </p:nvPr>
        </p:nvSpPr>
        <p:spPr>
          <a:xfrm>
            <a:off x="679768" y="4715907"/>
            <a:ext cx="5437426" cy="4466920"/>
          </a:xfrm>
          <a:prstGeom prst="rect">
            <a:avLst/>
          </a:prstGeom>
        </p:spPr>
        <p:txBody>
          <a:bodyPr lIns="0" tIns="0" rIns="0" bIns="0"/>
          <a:lstStyle/>
          <a:p>
            <a:pPr marL="0" indent="0" algn="just">
              <a:lnSpc>
                <a:spcPct val="100000"/>
              </a:lnSpc>
            </a:pPr>
            <a:endParaRPr lang="ru-RU" sz="2000" b="0" strike="noStrike" spc="-1" dirty="0">
              <a:solidFill>
                <a:srgbClr val="000000"/>
              </a:solidFill>
              <a:uFill>
                <a:solidFill>
                  <a:srgbClr val="FFFFFF"/>
                </a:solidFill>
              </a:uFill>
              <a:latin typeface="Arial"/>
            </a:endParaRPr>
          </a:p>
        </p:txBody>
      </p:sp>
      <p:sp>
        <p:nvSpPr>
          <p:cNvPr id="226" name="CustomShape 2"/>
          <p:cNvSpPr/>
          <p:nvPr/>
        </p:nvSpPr>
        <p:spPr>
          <a:xfrm>
            <a:off x="3850588" y="9430250"/>
            <a:ext cx="2944946" cy="49563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2657495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2275" y="1241425"/>
            <a:ext cx="5953125" cy="3349625"/>
          </a:xfrm>
          <a:prstGeom prst="rect">
            <a:avLst/>
          </a:prstGeom>
          <a:noFill/>
          <a:ln w="12700">
            <a:solidFill>
              <a:prstClr val="black"/>
            </a:solidFill>
          </a:ln>
        </p:spPr>
      </p:sp>
      <p:sp>
        <p:nvSpPr>
          <p:cNvPr id="3" name="Заметки 2"/>
          <p:cNvSpPr>
            <a:spLocks noGrp="1"/>
          </p:cNvSpPr>
          <p:nvPr>
            <p:ph type="body" idx="1"/>
          </p:nvPr>
        </p:nvSpPr>
        <p:spPr/>
        <p:txBody>
          <a:bodyPr/>
          <a:lstStyle/>
          <a:p>
            <a:pPr algn="just"/>
            <a:r>
              <a:rPr lang="ru-RU" dirty="0"/>
              <a:t>Российские учителя в основном уверены в своей способности управлять происходящим на уроке. Заметно чаще учителя стали разрешать учащимся использовать ИКТ во время работы в классе, хотя методы активного обучения по-прежнему применяются сравнительно нечасто. Учителя также редко прибегают к формирующим методам оценивания, нечасто дают учащимся индивидуальную обратную связь. Возможно, что эта сохраняющаяся тенденция препятствует улучшению показателей российских учащихся в международном исследовании PISA, задания которого направлены на оценку способности учащихся применять полученные знания на практике, для чего необходимо умение всесторонне осмыслить условие задания, построить стратегию его выполнения, самостоятельно отследить свой прогресс в выполнении задания, то есть те навыки, развитие которых достигается в том числе при применении активных форм обучения. </a:t>
            </a:r>
          </a:p>
        </p:txBody>
      </p:sp>
      <p:sp>
        <p:nvSpPr>
          <p:cNvPr id="4" name="Номер слайда 3"/>
          <p:cNvSpPr>
            <a:spLocks noGrp="1"/>
          </p:cNvSpPr>
          <p:nvPr>
            <p:ph type="sldNum" idx="10"/>
          </p:nvPr>
        </p:nvSpPr>
        <p:spPr/>
        <p:txBody>
          <a:bodyPr/>
          <a:lstStyle/>
          <a:p>
            <a:pPr algn="r"/>
            <a:fld id="{707589A1-5BBD-49DF-BC36-4B94FAC96860}" type="slidenum">
              <a:rPr lang="ru-RU" sz="1400" b="0" strike="noStrike" spc="-1" smtClean="0">
                <a:solidFill>
                  <a:srgbClr val="000000"/>
                </a:solidFill>
                <a:uFill>
                  <a:solidFill>
                    <a:srgbClr val="FFFFFF"/>
                  </a:solidFill>
                </a:uFill>
                <a:latin typeface="Times New Roman"/>
              </a:rPr>
              <a:t>8</a:t>
            </a:fld>
            <a:endParaRPr lang="ru-RU"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977400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GB" sz="1200" kern="1200" dirty="0">
                <a:solidFill>
                  <a:schemeClr val="tx1"/>
                </a:solidFill>
                <a:effectLst/>
                <a:latin typeface="+mn-lt"/>
                <a:ea typeface="+mn-ea"/>
                <a:cs typeface="+mn-cs"/>
              </a:rPr>
              <a:t>There</a:t>
            </a:r>
            <a:r>
              <a:rPr lang="en-GB" sz="1200" kern="1200" baseline="0" dirty="0">
                <a:solidFill>
                  <a:schemeClr val="tx1"/>
                </a:solidFill>
                <a:effectLst/>
                <a:latin typeface="+mn-lt"/>
                <a:ea typeface="+mn-ea"/>
                <a:cs typeface="+mn-cs"/>
              </a:rPr>
              <a:t> are different models of teacher professionalism across the TALIS systems, these figures present an example of the five most frequent models: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High peer networks/low autonomy</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High autonomy</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Knowledge</a:t>
            </a:r>
            <a:r>
              <a:rPr lang="en-GB" sz="1200" kern="1200" baseline="0" dirty="0">
                <a:solidFill>
                  <a:schemeClr val="tx1"/>
                </a:solidFill>
                <a:effectLst/>
                <a:latin typeface="+mn-lt"/>
                <a:ea typeface="+mn-ea"/>
                <a:cs typeface="+mn-cs"/>
              </a:rPr>
              <a:t> emphasis</a:t>
            </a:r>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Balance domains/high support for professionalism</a:t>
            </a:r>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Balance domains/ low support for professionalism </a:t>
            </a:r>
            <a:endParaRPr lang="en-GB" sz="1200" kern="1200" dirty="0">
              <a:solidFill>
                <a:schemeClr val="tx1"/>
              </a:solidFill>
              <a:effectLst/>
              <a:latin typeface="+mn-lt"/>
              <a:ea typeface="+mn-ea"/>
              <a:cs typeface="+mn-cs"/>
            </a:endParaRPr>
          </a:p>
        </p:txBody>
      </p:sp>
      <p:sp>
        <p:nvSpPr>
          <p:cNvPr id="4" name="슬라이드 번호 개체 틀 3"/>
          <p:cNvSpPr>
            <a:spLocks noGrp="1"/>
          </p:cNvSpPr>
          <p:nvPr>
            <p:ph type="sldNum" sz="quarter" idx="10"/>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B76AD644-F3CF-494C-BD32-BCF09FB97BD7}" type="slidenum">
              <a:rPr kumimoji="0" lang="ko-KR" altLang="en-US" sz="1200" b="0" i="0" u="none" strike="noStrike" kern="1200" cap="none" spc="0" normalizeH="0" baseline="0" noProof="0" smtClean="0">
                <a:ln>
                  <a:noFill/>
                </a:ln>
                <a:solidFill>
                  <a:prstClr val="black"/>
                </a:solidFill>
                <a:effectLst/>
                <a:uLnTx/>
                <a:uFillTx/>
                <a:latin typeface="맑은 고딕"/>
                <a:ea typeface="맑은 고딕" panose="020B0503020000020004" pitchFamily="34"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9</a:t>
            </a:fld>
            <a:endParaRPr kumimoji="0" lang="ko-KR" altLang="en-US" sz="1200" b="0" i="0" u="none" strike="noStrike" kern="1200" cap="none" spc="0" normalizeH="0" baseline="0" noProof="0">
              <a:ln>
                <a:noFill/>
              </a:ln>
              <a:solidFill>
                <a:prstClr val="black"/>
              </a:solidFill>
              <a:effectLst/>
              <a:uLnTx/>
              <a:uFillTx/>
              <a:latin typeface="맑은 고딕"/>
              <a:ea typeface="맑은 고딕" panose="020B0503020000020004" pitchFamily="34" charset="-127"/>
              <a:cs typeface="+mn-cs"/>
            </a:endParaRPr>
          </a:p>
        </p:txBody>
      </p:sp>
    </p:spTree>
    <p:extLst>
      <p:ext uri="{BB962C8B-B14F-4D97-AF65-F5344CB8AC3E}">
        <p14:creationId xmlns:p14="http://schemas.microsoft.com/office/powerpoint/2010/main" val="233335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8"/>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035EA4C-B080-439A-A2E1-ACFD2CD6322A}" type="datetimeFigureOut">
              <a:rPr lang="ru-RU" smtClean="0"/>
              <a:t>30.09.2020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7AA1FD-3C92-4EFE-8C9E-1A3020CA458E}" type="slidenum">
              <a:rPr lang="ru-RU" smtClean="0"/>
              <a:t>‹#›</a:t>
            </a:fld>
            <a:endParaRPr lang="ru-RU"/>
          </a:p>
        </p:txBody>
      </p:sp>
    </p:spTree>
    <p:extLst>
      <p:ext uri="{BB962C8B-B14F-4D97-AF65-F5344CB8AC3E}">
        <p14:creationId xmlns:p14="http://schemas.microsoft.com/office/powerpoint/2010/main" val="377783033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035EA4C-B080-439A-A2E1-ACFD2CD6322A}" type="datetimeFigureOut">
              <a:rPr lang="ru-RU" smtClean="0"/>
              <a:t>30.09.2020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7AA1FD-3C92-4EFE-8C9E-1A3020CA458E}" type="slidenum">
              <a:rPr lang="ru-RU" smtClean="0"/>
              <a:t>‹#›</a:t>
            </a:fld>
            <a:endParaRPr lang="ru-RU"/>
          </a:p>
        </p:txBody>
      </p:sp>
    </p:spTree>
    <p:extLst>
      <p:ext uri="{BB962C8B-B14F-4D97-AF65-F5344CB8AC3E}">
        <p14:creationId xmlns:p14="http://schemas.microsoft.com/office/powerpoint/2010/main" val="293408650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1785600" y="274641"/>
            <a:ext cx="36576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12800" y="274641"/>
            <a:ext cx="107696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035EA4C-B080-439A-A2E1-ACFD2CD6322A}" type="datetimeFigureOut">
              <a:rPr lang="ru-RU" smtClean="0"/>
              <a:t>30.09.2020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7AA1FD-3C92-4EFE-8C9E-1A3020CA458E}" type="slidenum">
              <a:rPr lang="ru-RU" smtClean="0"/>
              <a:t>‹#›</a:t>
            </a:fld>
            <a:endParaRPr lang="ru-RU"/>
          </a:p>
        </p:txBody>
      </p:sp>
    </p:spTree>
    <p:extLst>
      <p:ext uri="{BB962C8B-B14F-4D97-AF65-F5344CB8AC3E}">
        <p14:creationId xmlns:p14="http://schemas.microsoft.com/office/powerpoint/2010/main" val="4965576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609600" y="1418167"/>
            <a:ext cx="109728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 y="1528233"/>
            <a:ext cx="109728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p:cNvSpPr>
            <a:spLocks noGrp="1"/>
          </p:cNvSpPr>
          <p:nvPr>
            <p:ph idx="1"/>
          </p:nvPr>
        </p:nvSpPr>
        <p:spPr>
          <a:xfrm>
            <a:off x="609600" y="1745345"/>
            <a:ext cx="10972800" cy="4525433"/>
          </a:xfrm>
          <a:prstGeom prst="rect">
            <a:avLst/>
          </a:prstGeom>
        </p:spPr>
        <p:txBody>
          <a:bodyPr rtlCol="0">
            <a:normAutofit/>
          </a:bodyPr>
          <a:lstStyle>
            <a:lvl1pPr>
              <a:defRPr sz="3733">
                <a:latin typeface="+mj-lt"/>
                <a:cs typeface="HelveticaNeueLT Std"/>
              </a:defRPr>
            </a:lvl1pPr>
            <a:lvl2pPr>
              <a:defRPr sz="3200">
                <a:latin typeface="+mj-lt"/>
                <a:cs typeface="HelveticaNeueLT Std"/>
              </a:defRPr>
            </a:lvl2pPr>
            <a:lvl3pPr>
              <a:defRPr sz="2667">
                <a:latin typeface="+mj-lt"/>
                <a:cs typeface="HelveticaNeueLT Std"/>
              </a:defRPr>
            </a:lvl3pPr>
            <a:lvl4pPr>
              <a:defRPr sz="2400">
                <a:latin typeface="+mj-lt"/>
                <a:cs typeface="HelveticaNeueLT Std"/>
              </a:defRPr>
            </a:lvl4pPr>
            <a:lvl5pPr>
              <a:defRPr sz="2400">
                <a:latin typeface="+mj-lt"/>
                <a:cs typeface="HelveticaNeueLT Std"/>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itle 9"/>
          <p:cNvSpPr>
            <a:spLocks noGrp="1"/>
          </p:cNvSpPr>
          <p:nvPr>
            <p:ph type="title"/>
          </p:nvPr>
        </p:nvSpPr>
        <p:spPr/>
        <p:txBody>
          <a:bodyPr/>
          <a:lstStyle>
            <a:lvl1pPr>
              <a:defRPr sz="3200"/>
            </a:lvl1pPr>
          </a:lstStyle>
          <a:p>
            <a:r>
              <a:rPr lang="en-US" dirty="0"/>
              <a:t>Click to edit Master title style</a:t>
            </a:r>
          </a:p>
        </p:txBody>
      </p:sp>
    </p:spTree>
    <p:extLst>
      <p:ext uri="{BB962C8B-B14F-4D97-AF65-F5344CB8AC3E}">
        <p14:creationId xmlns:p14="http://schemas.microsoft.com/office/powerpoint/2010/main" val="909719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제목 및 내용">
    <p:spTree>
      <p:nvGrpSpPr>
        <p:cNvPr id="1" name=""/>
        <p:cNvGrpSpPr/>
        <p:nvPr/>
      </p:nvGrpSpPr>
      <p:grpSpPr>
        <a:xfrm>
          <a:off x="0" y="0"/>
          <a:ext cx="0" cy="0"/>
          <a:chOff x="0" y="0"/>
          <a:chExt cx="0" cy="0"/>
        </a:xfrm>
      </p:grpSpPr>
      <p:sp>
        <p:nvSpPr>
          <p:cNvPr id="8" name="평행 사변형 7"/>
          <p:cNvSpPr/>
          <p:nvPr/>
        </p:nvSpPr>
        <p:spPr>
          <a:xfrm>
            <a:off x="-240704" y="0"/>
            <a:ext cx="12385376"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prstClr val="white"/>
              </a:solidFill>
              <a:latin typeface="Arial" pitchFamily="34" charset="0"/>
              <a:cs typeface="Arial" pitchFamily="34" charset="0"/>
            </a:endParaRPr>
          </a:p>
        </p:txBody>
      </p:sp>
      <p:sp>
        <p:nvSpPr>
          <p:cNvPr id="9" name="평행 사변형 8"/>
          <p:cNvSpPr/>
          <p:nvPr/>
        </p:nvSpPr>
        <p:spPr>
          <a:xfrm>
            <a:off x="-720757" y="0"/>
            <a:ext cx="11425269" cy="672360"/>
          </a:xfrm>
          <a:prstGeom prst="parallelogram">
            <a:avLst>
              <a:gd name="adj" fmla="val 79101"/>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prstClr val="white"/>
              </a:solidFill>
              <a:latin typeface="Arial" pitchFamily="34" charset="0"/>
              <a:cs typeface="Arial" pitchFamily="34" charset="0"/>
            </a:endParaRPr>
          </a:p>
        </p:txBody>
      </p:sp>
      <p:sp>
        <p:nvSpPr>
          <p:cNvPr id="10" name="평행 사변형 9"/>
          <p:cNvSpPr/>
          <p:nvPr/>
        </p:nvSpPr>
        <p:spPr>
          <a:xfrm>
            <a:off x="-709579" y="0"/>
            <a:ext cx="1813024"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prstClr val="white"/>
              </a:solidFill>
              <a:latin typeface="Arial" pitchFamily="34" charset="0"/>
              <a:cs typeface="Arial" pitchFamily="34" charset="0"/>
            </a:endParaRPr>
          </a:p>
        </p:txBody>
      </p:sp>
      <p:sp>
        <p:nvSpPr>
          <p:cNvPr id="28" name="내용 개체 틀 27"/>
          <p:cNvSpPr>
            <a:spLocks noGrp="1"/>
          </p:cNvSpPr>
          <p:nvPr>
            <p:ph sz="quarter" idx="16"/>
          </p:nvPr>
        </p:nvSpPr>
        <p:spPr>
          <a:xfrm>
            <a:off x="624419" y="1125537"/>
            <a:ext cx="10847916" cy="5327651"/>
          </a:xfrm>
        </p:spPr>
        <p:txBody>
          <a:bodyPr/>
          <a:lstStyle>
            <a:lvl1pPr>
              <a:defRPr>
                <a:solidFill>
                  <a:srgbClr val="278D99"/>
                </a:solidFill>
                <a:latin typeface="Arial" pitchFamily="34" charset="0"/>
                <a:cs typeface="Arial" pitchFamily="34" charset="0"/>
              </a:defRPr>
            </a:lvl1pPr>
            <a:lvl2pPr>
              <a:defRPr>
                <a:solidFill>
                  <a:srgbClr val="278D99"/>
                </a:solidFill>
                <a:latin typeface="Arial" pitchFamily="34" charset="0"/>
                <a:cs typeface="Arial" pitchFamily="34" charset="0"/>
              </a:defRPr>
            </a:lvl2pPr>
            <a:lvl3pPr>
              <a:defRPr>
                <a:solidFill>
                  <a:srgbClr val="278D99"/>
                </a:solidFill>
                <a:latin typeface="Arial" pitchFamily="34" charset="0"/>
                <a:cs typeface="Arial" pitchFamily="34" charset="0"/>
              </a:defRPr>
            </a:lvl3pPr>
            <a:lvl4pPr>
              <a:defRPr>
                <a:solidFill>
                  <a:srgbClr val="278D99"/>
                </a:solidFill>
                <a:latin typeface="Arial" pitchFamily="34" charset="0"/>
                <a:cs typeface="Arial" pitchFamily="34" charset="0"/>
              </a:defRPr>
            </a:lvl4pPr>
            <a:lvl5pPr>
              <a:defRPr>
                <a:solidFill>
                  <a:srgbClr val="278D99"/>
                </a:solidFill>
                <a:latin typeface="Arial" pitchFamily="34" charset="0"/>
                <a:cs typeface="Arial" pitchFamily="34" charset="0"/>
              </a:defRPr>
            </a:lvl5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ko-KR" altLang="en-US" dirty="0"/>
          </a:p>
        </p:txBody>
      </p:sp>
      <p:sp>
        <p:nvSpPr>
          <p:cNvPr id="30" name="슬라이드 번호 개체 틀 29"/>
          <p:cNvSpPr>
            <a:spLocks noGrp="1"/>
          </p:cNvSpPr>
          <p:nvPr>
            <p:ph type="sldNum" sz="quarter" idx="18"/>
          </p:nvPr>
        </p:nvSpPr>
        <p:spPr>
          <a:xfrm>
            <a:off x="0" y="188640"/>
            <a:ext cx="623392" cy="365125"/>
          </a:xfrm>
          <a:prstGeom prst="rect">
            <a:avLst/>
          </a:prstGeom>
        </p:spPr>
        <p:txBody>
          <a:bodyPr/>
          <a:lstStyle>
            <a:lvl1pPr>
              <a:defRPr b="1">
                <a:solidFill>
                  <a:srgbClr val="278D99"/>
                </a:solidFill>
                <a:latin typeface="Arial" pitchFamily="34" charset="0"/>
                <a:cs typeface="Arial" pitchFamily="34" charset="0"/>
              </a:defRPr>
            </a:lvl1pPr>
          </a:lstStyle>
          <a:p>
            <a:fld id="{B8364164-D7C2-4011-A351-B5EC1CE463BF}" type="slidenum">
              <a:rPr lang="ko-KR" altLang="en-US" smtClean="0"/>
              <a:pPr/>
              <a:t>‹#›</a:t>
            </a:fld>
            <a:endParaRPr lang="ko-KR" altLang="en-US"/>
          </a:p>
        </p:txBody>
      </p:sp>
      <p:sp>
        <p:nvSpPr>
          <p:cNvPr id="32" name="제목 31"/>
          <p:cNvSpPr>
            <a:spLocks noGrp="1"/>
          </p:cNvSpPr>
          <p:nvPr>
            <p:ph type="title"/>
          </p:nvPr>
        </p:nvSpPr>
        <p:spPr>
          <a:xfrm>
            <a:off x="1103445" y="0"/>
            <a:ext cx="8736971" cy="620688"/>
          </a:xfrm>
        </p:spPr>
        <p:txBody>
          <a:bodyPr>
            <a:noAutofit/>
          </a:bodyPr>
          <a:lstStyle>
            <a:lvl1pPr algn="l">
              <a:defRPr sz="3733" b="1">
                <a:solidFill>
                  <a:schemeClr val="bg1"/>
                </a:solidFill>
              </a:defRPr>
            </a:lvl1pPr>
          </a:lstStyle>
          <a:p>
            <a:r>
              <a:rPr lang="ko-KR" altLang="en-US"/>
              <a:t>마스터 제목 스타일 편집</a:t>
            </a:r>
            <a:endParaRPr lang="ko-KR" altLang="en-US" dirty="0"/>
          </a:p>
        </p:txBody>
      </p:sp>
    </p:spTree>
    <p:extLst>
      <p:ext uri="{BB962C8B-B14F-4D97-AF65-F5344CB8AC3E}">
        <p14:creationId xmlns:p14="http://schemas.microsoft.com/office/powerpoint/2010/main" val="2046006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035EA4C-B080-439A-A2E1-ACFD2CD6322A}" type="datetimeFigureOut">
              <a:rPr lang="ru-RU" smtClean="0"/>
              <a:t>30.09.2020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7AA1FD-3C92-4EFE-8C9E-1A3020CA458E}" type="slidenum">
              <a:rPr lang="ru-RU" smtClean="0"/>
              <a:t>‹#›</a:t>
            </a:fld>
            <a:endParaRPr lang="ru-RU"/>
          </a:p>
        </p:txBody>
      </p:sp>
    </p:spTree>
    <p:extLst>
      <p:ext uri="{BB962C8B-B14F-4D97-AF65-F5344CB8AC3E}">
        <p14:creationId xmlns:p14="http://schemas.microsoft.com/office/powerpoint/2010/main" val="106745815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3"/>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035EA4C-B080-439A-A2E1-ACFD2CD6322A}" type="datetimeFigureOut">
              <a:rPr lang="ru-RU" smtClean="0"/>
              <a:t>30.09.2020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7AA1FD-3C92-4EFE-8C9E-1A3020CA458E}" type="slidenum">
              <a:rPr lang="ru-RU" smtClean="0"/>
              <a:t>‹#›</a:t>
            </a:fld>
            <a:endParaRPr lang="ru-RU"/>
          </a:p>
        </p:txBody>
      </p:sp>
    </p:spTree>
    <p:extLst>
      <p:ext uri="{BB962C8B-B14F-4D97-AF65-F5344CB8AC3E}">
        <p14:creationId xmlns:p14="http://schemas.microsoft.com/office/powerpoint/2010/main" val="7638534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035EA4C-B080-439A-A2E1-ACFD2CD6322A}" type="datetimeFigureOut">
              <a:rPr lang="ru-RU" smtClean="0"/>
              <a:t>30.09.2020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B7AA1FD-3C92-4EFE-8C9E-1A3020CA458E}" type="slidenum">
              <a:rPr lang="ru-RU" smtClean="0"/>
              <a:t>‹#›</a:t>
            </a:fld>
            <a:endParaRPr lang="ru-RU"/>
          </a:p>
        </p:txBody>
      </p:sp>
    </p:spTree>
    <p:extLst>
      <p:ext uri="{BB962C8B-B14F-4D97-AF65-F5344CB8AC3E}">
        <p14:creationId xmlns:p14="http://schemas.microsoft.com/office/powerpoint/2010/main" val="422218177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035EA4C-B080-439A-A2E1-ACFD2CD6322A}" type="datetimeFigureOut">
              <a:rPr lang="ru-RU" smtClean="0"/>
              <a:t>30.09.2020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B7AA1FD-3C92-4EFE-8C9E-1A3020CA458E}" type="slidenum">
              <a:rPr lang="ru-RU" smtClean="0"/>
              <a:t>‹#›</a:t>
            </a:fld>
            <a:endParaRPr lang="ru-RU"/>
          </a:p>
        </p:txBody>
      </p:sp>
    </p:spTree>
    <p:extLst>
      <p:ext uri="{BB962C8B-B14F-4D97-AF65-F5344CB8AC3E}">
        <p14:creationId xmlns:p14="http://schemas.microsoft.com/office/powerpoint/2010/main" val="210464438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035EA4C-B080-439A-A2E1-ACFD2CD6322A}" type="datetimeFigureOut">
              <a:rPr lang="ru-RU" smtClean="0"/>
              <a:t>30.09.2020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B7AA1FD-3C92-4EFE-8C9E-1A3020CA458E}" type="slidenum">
              <a:rPr lang="ru-RU" smtClean="0"/>
              <a:t>‹#›</a:t>
            </a:fld>
            <a:endParaRPr lang="ru-RU"/>
          </a:p>
        </p:txBody>
      </p:sp>
    </p:spTree>
    <p:extLst>
      <p:ext uri="{BB962C8B-B14F-4D97-AF65-F5344CB8AC3E}">
        <p14:creationId xmlns:p14="http://schemas.microsoft.com/office/powerpoint/2010/main" val="218822622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035EA4C-B080-439A-A2E1-ACFD2CD6322A}" type="datetimeFigureOut">
              <a:rPr lang="ru-RU" smtClean="0"/>
              <a:t>30.09.2020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B7AA1FD-3C92-4EFE-8C9E-1A3020CA458E}" type="slidenum">
              <a:rPr lang="ru-RU" smtClean="0"/>
              <a:t>‹#›</a:t>
            </a:fld>
            <a:endParaRPr lang="ru-RU"/>
          </a:p>
        </p:txBody>
      </p:sp>
    </p:spTree>
    <p:extLst>
      <p:ext uri="{BB962C8B-B14F-4D97-AF65-F5344CB8AC3E}">
        <p14:creationId xmlns:p14="http://schemas.microsoft.com/office/powerpoint/2010/main" val="267326059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2" y="273050"/>
            <a:ext cx="4011084"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035EA4C-B080-439A-A2E1-ACFD2CD6322A}" type="datetimeFigureOut">
              <a:rPr lang="ru-RU" smtClean="0"/>
              <a:t>30.09.2020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B7AA1FD-3C92-4EFE-8C9E-1A3020CA458E}" type="slidenum">
              <a:rPr lang="ru-RU" smtClean="0"/>
              <a:t>‹#›</a:t>
            </a:fld>
            <a:endParaRPr lang="ru-RU"/>
          </a:p>
        </p:txBody>
      </p:sp>
    </p:spTree>
    <p:extLst>
      <p:ext uri="{BB962C8B-B14F-4D97-AF65-F5344CB8AC3E}">
        <p14:creationId xmlns:p14="http://schemas.microsoft.com/office/powerpoint/2010/main" val="39140422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035EA4C-B080-439A-A2E1-ACFD2CD6322A}" type="datetimeFigureOut">
              <a:rPr lang="ru-RU" smtClean="0"/>
              <a:t>30.09.2020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B7AA1FD-3C92-4EFE-8C9E-1A3020CA458E}" type="slidenum">
              <a:rPr lang="ru-RU" smtClean="0"/>
              <a:t>‹#›</a:t>
            </a:fld>
            <a:endParaRPr lang="ru-RU"/>
          </a:p>
        </p:txBody>
      </p:sp>
    </p:spTree>
    <p:extLst>
      <p:ext uri="{BB962C8B-B14F-4D97-AF65-F5344CB8AC3E}">
        <p14:creationId xmlns:p14="http://schemas.microsoft.com/office/powerpoint/2010/main" val="161514387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35EA4C-B080-439A-A2E1-ACFD2CD6322A}" type="datetimeFigureOut">
              <a:rPr lang="ru-RU" smtClean="0"/>
              <a:t>30.09.2020</a:t>
            </a:fld>
            <a:endParaRPr lang="ru-RU"/>
          </a:p>
        </p:txBody>
      </p:sp>
      <p:sp>
        <p:nvSpPr>
          <p:cNvPr id="5" name="Нижний колонтитул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7AA1FD-3C92-4EFE-8C9E-1A3020CA458E}" type="slidenum">
              <a:rPr lang="ru-RU" smtClean="0"/>
              <a:t>‹#›</a:t>
            </a:fld>
            <a:endParaRPr lang="ru-RU"/>
          </a:p>
        </p:txBody>
      </p:sp>
    </p:spTree>
    <p:extLst>
      <p:ext uri="{BB962C8B-B14F-4D97-AF65-F5344CB8AC3E}">
        <p14:creationId xmlns:p14="http://schemas.microsoft.com/office/powerpoint/2010/main" val="40257670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6" r:id="rId12"/>
    <p:sldLayoutId id="2147483677"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ustomShape 2"/>
          <p:cNvSpPr/>
          <p:nvPr/>
        </p:nvSpPr>
        <p:spPr>
          <a:xfrm>
            <a:off x="2895600" y="3886200"/>
            <a:ext cx="6400080" cy="1751760"/>
          </a:xfrm>
          <a:prstGeom prst="rect">
            <a:avLst/>
          </a:prstGeom>
          <a:noFill/>
          <a:ln>
            <a:noFill/>
          </a:ln>
        </p:spPr>
        <p:style>
          <a:lnRef idx="0">
            <a:scrgbClr r="0" g="0" b="0"/>
          </a:lnRef>
          <a:fillRef idx="0">
            <a:scrgbClr r="0" g="0" b="0"/>
          </a:fillRef>
          <a:effectRef idx="0">
            <a:scrgbClr r="0" g="0" b="0"/>
          </a:effectRef>
          <a:fontRef idx="minor"/>
        </p:style>
      </p:sp>
      <p:pic>
        <p:nvPicPr>
          <p:cNvPr id="4" name="Изображение 3" descr="Снимок экрана 2017-03-05 в 17.15.4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5397110"/>
            <a:ext cx="9143999" cy="1460890"/>
          </a:xfrm>
          <a:prstGeom prst="rect">
            <a:avLst/>
          </a:prstGeom>
        </p:spPr>
      </p:pic>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CustomShape 2"/>
          <p:cNvSpPr/>
          <p:nvPr/>
        </p:nvSpPr>
        <p:spPr>
          <a:xfrm>
            <a:off x="358815" y="3744000"/>
            <a:ext cx="11493661" cy="2649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spcAft>
                <a:spcPts val="1200"/>
              </a:spcAft>
            </a:pPr>
            <a:r>
              <a:rPr lang="ru-RU" sz="3600" b="1" dirty="0"/>
              <a:t>Опыт проведения международных исследований качества образования. Как использовать результаты на уровне школы?</a:t>
            </a:r>
          </a:p>
          <a:p>
            <a:pPr algn="ctr">
              <a:spcAft>
                <a:spcPts val="1200"/>
              </a:spcAft>
            </a:pPr>
            <a:r>
              <a:rPr lang="ru-RU" sz="2800" b="1" dirty="0"/>
              <a:t>Илья Сергеевич Денисенко, </a:t>
            </a:r>
            <a:r>
              <a:rPr lang="ru-RU" sz="2800" b="1" dirty="0" err="1"/>
              <a:t>к.пед.н</a:t>
            </a:r>
            <a:r>
              <a:rPr lang="ru-RU" sz="2800" b="1" dirty="0"/>
              <a:t>., </a:t>
            </a:r>
          </a:p>
          <a:p>
            <a:pPr algn="ctr"/>
            <a:r>
              <a:rPr lang="ru-RU" sz="2800" b="1" dirty="0"/>
              <a:t>заместитель директора ФИОКО</a:t>
            </a:r>
            <a:endParaRPr lang="ru-RU" sz="2800" dirty="0"/>
          </a:p>
          <a:p>
            <a:pPr algn="ctr">
              <a:spcAft>
                <a:spcPts val="1200"/>
              </a:spcAft>
            </a:pPr>
            <a:endParaRPr lang="ru-RU" sz="4000" b="1" dirty="0"/>
          </a:p>
          <a:p>
            <a:pPr algn="ctr">
              <a:spcAft>
                <a:spcPts val="1200"/>
              </a:spcAft>
            </a:pPr>
            <a:r>
              <a:rPr lang="ru-RU" sz="4000" b="1" dirty="0"/>
              <a:t> </a:t>
            </a:r>
          </a:p>
        </p:txBody>
      </p:sp>
    </p:spTree>
    <p:extLst>
      <p:ext uri="{BB962C8B-B14F-4D97-AF65-F5344CB8AC3E}">
        <p14:creationId xmlns:p14="http://schemas.microsoft.com/office/powerpoint/2010/main" val="176742210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stomShape 2"/>
          <p:cNvSpPr/>
          <p:nvPr/>
        </p:nvSpPr>
        <p:spPr>
          <a:xfrm>
            <a:off x="2626006" y="1371601"/>
            <a:ext cx="9393929" cy="47489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ts val="2800"/>
              </a:lnSpc>
              <a:spcAft>
                <a:spcPts val="1200"/>
              </a:spcAft>
            </a:pPr>
            <a:endParaRPr lang="ru-RU" sz="4400" b="1" dirty="0"/>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541" y="497674"/>
            <a:ext cx="1492991" cy="1618379"/>
          </a:xfrm>
          <a:prstGeom prst="rect">
            <a:avLst/>
          </a:prstGeom>
        </p:spPr>
      </p:pic>
      <p:sp>
        <p:nvSpPr>
          <p:cNvPr id="7" name="CustomShape 2"/>
          <p:cNvSpPr/>
          <p:nvPr/>
        </p:nvSpPr>
        <p:spPr>
          <a:xfrm>
            <a:off x="2482823" y="497674"/>
            <a:ext cx="9680294" cy="41586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ts val="2800"/>
              </a:lnSpc>
              <a:spcAft>
                <a:spcPts val="1200"/>
              </a:spcAft>
            </a:pPr>
            <a:r>
              <a:rPr lang="ru-RU" sz="3200" b="1" cap="all" dirty="0">
                <a:solidFill>
                  <a:srgbClr val="C00000"/>
                </a:solidFill>
                <a:uFill>
                  <a:solidFill>
                    <a:srgbClr val="FFFFFF"/>
                  </a:solidFill>
                </a:uFill>
                <a:latin typeface="+mj-lt"/>
              </a:rPr>
              <a:t>Зачем нужны международные исследования</a:t>
            </a:r>
            <a:endParaRPr lang="ru-RU" sz="3200" b="1" dirty="0">
              <a:solidFill>
                <a:srgbClr val="C00000"/>
              </a:solidFill>
            </a:endParaRPr>
          </a:p>
        </p:txBody>
      </p:sp>
      <p:sp>
        <p:nvSpPr>
          <p:cNvPr id="4" name="TextBox 3">
            <a:extLst>
              <a:ext uri="{FF2B5EF4-FFF2-40B4-BE49-F238E27FC236}">
                <a16:creationId xmlns:a16="http://schemas.microsoft.com/office/drawing/2014/main" id="{03A1786E-40D2-764B-A732-17ED10A9618F}"/>
              </a:ext>
            </a:extLst>
          </p:cNvPr>
          <p:cNvSpPr txBox="1"/>
          <p:nvPr/>
        </p:nvSpPr>
        <p:spPr>
          <a:xfrm>
            <a:off x="2964821" y="1698858"/>
            <a:ext cx="8716297" cy="3990836"/>
          </a:xfrm>
          <a:prstGeom prst="rect">
            <a:avLst/>
          </a:prstGeom>
          <a:noFill/>
        </p:spPr>
        <p:txBody>
          <a:bodyPr wrap="square" rtlCol="0">
            <a:spAutoFit/>
          </a:bodyPr>
          <a:lstStyle/>
          <a:p>
            <a:pPr>
              <a:lnSpc>
                <a:spcPts val="2800"/>
              </a:lnSpc>
              <a:spcAft>
                <a:spcPts val="1200"/>
              </a:spcAft>
            </a:pPr>
            <a:r>
              <a:rPr lang="ru-RU" sz="2800" b="1" cap="all" dirty="0">
                <a:solidFill>
                  <a:srgbClr val="0070C0"/>
                </a:solidFill>
                <a:uFill>
                  <a:solidFill>
                    <a:srgbClr val="FFFFFF"/>
                  </a:solidFill>
                </a:uFill>
              </a:rPr>
              <a:t>Польза Для стран и их образовательных систем</a:t>
            </a:r>
            <a:endParaRPr lang="ru-RU" sz="2400" b="1" dirty="0"/>
          </a:p>
          <a:p>
            <a:pPr marL="285750" indent="-285750">
              <a:buFont typeface="Arial" panose="020B0604020202020204" pitchFamily="34" charset="0"/>
              <a:buChar char="•"/>
            </a:pPr>
            <a:r>
              <a:rPr lang="ru-RU" sz="2800" dirty="0"/>
              <a:t>Обмен опытом </a:t>
            </a:r>
          </a:p>
          <a:p>
            <a:pPr marL="285750" indent="-285750">
              <a:buFont typeface="Arial" panose="020B0604020202020204" pitchFamily="34" charset="0"/>
              <a:buChar char="•"/>
            </a:pPr>
            <a:r>
              <a:rPr lang="ru-RU" sz="2800" dirty="0"/>
              <a:t>Поиск схожих проблем </a:t>
            </a:r>
          </a:p>
          <a:p>
            <a:pPr marL="285750" indent="-285750">
              <a:buFont typeface="Arial" panose="020B0604020202020204" pitchFamily="34" charset="0"/>
              <a:buChar char="•"/>
            </a:pPr>
            <a:r>
              <a:rPr lang="ru-RU" sz="2800" dirty="0"/>
              <a:t>Анализ лучших решений</a:t>
            </a:r>
          </a:p>
          <a:p>
            <a:pPr marL="285750" indent="-285750">
              <a:buFont typeface="Arial" panose="020B0604020202020204" pitchFamily="34" charset="0"/>
              <a:buChar char="•"/>
            </a:pPr>
            <a:endParaRPr lang="ru-RU" sz="2800" dirty="0"/>
          </a:p>
          <a:p>
            <a:pPr marL="285750" indent="-285750">
              <a:buFont typeface="Arial" panose="020B0604020202020204" pitchFamily="34" charset="0"/>
              <a:buChar char="•"/>
            </a:pPr>
            <a:r>
              <a:rPr lang="ru-RU" sz="2800" dirty="0"/>
              <a:t>Получение и анализ данных</a:t>
            </a:r>
          </a:p>
          <a:p>
            <a:pPr marL="285750" indent="-285750">
              <a:buFont typeface="Arial" panose="020B0604020202020204" pitchFamily="34" charset="0"/>
              <a:buChar char="•"/>
            </a:pPr>
            <a:r>
              <a:rPr lang="ru-RU" sz="2800" dirty="0"/>
              <a:t>Создание рекомендаций</a:t>
            </a:r>
          </a:p>
          <a:p>
            <a:pPr marL="285750" indent="-285750">
              <a:buFont typeface="Arial" panose="020B0604020202020204" pitchFamily="34" charset="0"/>
              <a:buChar char="•"/>
            </a:pPr>
            <a:r>
              <a:rPr lang="ru-RU" sz="2800" dirty="0"/>
              <a:t>Обмен опытом внедрения инноваций</a:t>
            </a:r>
          </a:p>
          <a:p>
            <a:pPr marL="285750" indent="-285750">
              <a:buFont typeface="Arial" panose="020B0604020202020204" pitchFamily="34" charset="0"/>
              <a:buChar char="•"/>
            </a:pPr>
            <a:endParaRPr lang="ru-RU" sz="2400" dirty="0"/>
          </a:p>
        </p:txBody>
      </p:sp>
      <p:sp>
        <p:nvSpPr>
          <p:cNvPr id="6" name="TextBox 5">
            <a:extLst>
              <a:ext uri="{FF2B5EF4-FFF2-40B4-BE49-F238E27FC236}">
                <a16:creationId xmlns:a16="http://schemas.microsoft.com/office/drawing/2014/main" id="{4F0EDB8D-2CCF-2C4D-AD92-A68D168F521B}"/>
              </a:ext>
            </a:extLst>
          </p:cNvPr>
          <p:cNvSpPr txBox="1"/>
          <p:nvPr/>
        </p:nvSpPr>
        <p:spPr>
          <a:xfrm>
            <a:off x="756336" y="5429073"/>
            <a:ext cx="1295399" cy="430887"/>
          </a:xfrm>
          <a:prstGeom prst="rect">
            <a:avLst/>
          </a:prstGeom>
          <a:noFill/>
        </p:spPr>
        <p:txBody>
          <a:bodyPr wrap="square" rtlCol="0">
            <a:spAutoFit/>
          </a:bodyPr>
          <a:lstStyle/>
          <a:p>
            <a:pPr algn="ctr"/>
            <a:fld id="{17E714FA-0CE1-448F-A387-DAE585036FF8}" type="slidenum">
              <a:rPr lang="ru-RU" sz="2200" b="1" smtClean="0">
                <a:latin typeface="Calibri" panose="020F0502020204030204" pitchFamily="34" charset="0"/>
                <a:cs typeface="Calibri" panose="020F0502020204030204" pitchFamily="34" charset="0"/>
              </a:rPr>
              <a:pPr algn="ctr"/>
              <a:t>10</a:t>
            </a:fld>
            <a:r>
              <a:rPr lang="ru-RU" sz="2200" b="1" dirty="0">
                <a:solidFill>
                  <a:schemeClr val="bg1">
                    <a:lumMod val="65000"/>
                  </a:schemeClr>
                </a:solidFill>
                <a:latin typeface="Calibri" panose="020F0502020204030204" pitchFamily="34" charset="0"/>
                <a:cs typeface="Calibri" panose="020F0502020204030204" pitchFamily="34" charset="0"/>
              </a:rPr>
              <a:t>/22</a:t>
            </a:r>
          </a:p>
        </p:txBody>
      </p:sp>
    </p:spTree>
    <p:extLst>
      <p:ext uri="{BB962C8B-B14F-4D97-AF65-F5344CB8AC3E}">
        <p14:creationId xmlns:p14="http://schemas.microsoft.com/office/powerpoint/2010/main" val="3956962218"/>
      </p:ext>
    </p:extLst>
  </p:cSld>
  <p:clrMapOvr>
    <a:masterClrMapping/>
  </p:clrMapOvr>
  <p:timing>
    <p:tnLst>
      <p:par>
        <p:cTn id="1" dur="indefinite" restart="never" nodeType="tmRoot">
          <p:childTnLst>
            <p:seq>
              <p:cTn id="2"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xEl>
                                              <p:pRg st="0" end="0"/>
                                            </p:txEl>
                                          </p:spTgt>
                                        </p:tgtEl>
                                      </p:cBhvr>
                                    </p:animEffect>
                                    <p:set>
                                      <p:cBhvr>
                                        <p:cTn id="7" dur="1" fill="hold">
                                          <p:stCondLst>
                                            <p:cond delay="499"/>
                                          </p:stCondLst>
                                        </p:cTn>
                                        <p:tgtEl>
                                          <p:spTgt spid="4">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
                                            <p:txEl>
                                              <p:pRg st="1" end="1"/>
                                            </p:txEl>
                                          </p:spTgt>
                                        </p:tgtEl>
                                      </p:cBhvr>
                                    </p:animEffect>
                                    <p:set>
                                      <p:cBhvr>
                                        <p:cTn id="10" dur="1" fill="hold">
                                          <p:stCondLst>
                                            <p:cond delay="499"/>
                                          </p:stCondLst>
                                        </p:cTn>
                                        <p:tgtEl>
                                          <p:spTgt spid="4">
                                            <p:txEl>
                                              <p:pRg st="1" end="1"/>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4">
                                            <p:txEl>
                                              <p:pRg st="2" end="2"/>
                                            </p:txEl>
                                          </p:spTgt>
                                        </p:tgtEl>
                                      </p:cBhvr>
                                    </p:animEffect>
                                    <p:set>
                                      <p:cBhvr>
                                        <p:cTn id="13" dur="1" fill="hold">
                                          <p:stCondLst>
                                            <p:cond delay="499"/>
                                          </p:stCondLst>
                                        </p:cTn>
                                        <p:tgtEl>
                                          <p:spTgt spid="4">
                                            <p:txEl>
                                              <p:pRg st="2" end="2"/>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4">
                                            <p:txEl>
                                              <p:pRg st="3" end="3"/>
                                            </p:txEl>
                                          </p:spTgt>
                                        </p:tgtEl>
                                      </p:cBhvr>
                                    </p:animEffect>
                                    <p:set>
                                      <p:cBhvr>
                                        <p:cTn id="16" dur="1" fill="hold">
                                          <p:stCondLst>
                                            <p:cond delay="499"/>
                                          </p:stCondLst>
                                        </p:cTn>
                                        <p:tgtEl>
                                          <p:spTgt spid="4">
                                            <p:txEl>
                                              <p:pRg st="3" end="3"/>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4">
                                            <p:txEl>
                                              <p:pRg st="5" end="5"/>
                                            </p:txEl>
                                          </p:spTgt>
                                        </p:tgtEl>
                                      </p:cBhvr>
                                    </p:animEffect>
                                    <p:set>
                                      <p:cBhvr>
                                        <p:cTn id="19" dur="1" fill="hold">
                                          <p:stCondLst>
                                            <p:cond delay="499"/>
                                          </p:stCondLst>
                                        </p:cTn>
                                        <p:tgtEl>
                                          <p:spTgt spid="4">
                                            <p:txEl>
                                              <p:pRg st="5" end="5"/>
                                            </p:txEl>
                                          </p:spTgt>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4">
                                            <p:txEl>
                                              <p:pRg st="6" end="6"/>
                                            </p:txEl>
                                          </p:spTgt>
                                        </p:tgtEl>
                                      </p:cBhvr>
                                    </p:animEffect>
                                    <p:set>
                                      <p:cBhvr>
                                        <p:cTn id="22" dur="1" fill="hold">
                                          <p:stCondLst>
                                            <p:cond delay="499"/>
                                          </p:stCondLst>
                                        </p:cTn>
                                        <p:tgtEl>
                                          <p:spTgt spid="4">
                                            <p:txEl>
                                              <p:pRg st="6" end="6"/>
                                            </p:txEl>
                                          </p:spTgt>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4">
                                            <p:txEl>
                                              <p:pRg st="7" end="7"/>
                                            </p:txEl>
                                          </p:spTgt>
                                        </p:tgtEl>
                                      </p:cBhvr>
                                    </p:animEffect>
                                    <p:set>
                                      <p:cBhvr>
                                        <p:cTn id="25" dur="1" fill="hold">
                                          <p:stCondLst>
                                            <p:cond delay="499"/>
                                          </p:stCondLst>
                                        </p:cTn>
                                        <p:tgtEl>
                                          <p:spTgt spid="4">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stomShape 2"/>
          <p:cNvSpPr/>
          <p:nvPr/>
        </p:nvSpPr>
        <p:spPr>
          <a:xfrm>
            <a:off x="2626006" y="1371601"/>
            <a:ext cx="9393929" cy="47489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ts val="2800"/>
              </a:lnSpc>
              <a:spcAft>
                <a:spcPts val="1200"/>
              </a:spcAft>
            </a:pPr>
            <a:endParaRPr lang="ru-RU" sz="4400" b="1" dirty="0"/>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541" y="497674"/>
            <a:ext cx="1492991" cy="1618379"/>
          </a:xfrm>
          <a:prstGeom prst="rect">
            <a:avLst/>
          </a:prstGeom>
        </p:spPr>
      </p:pic>
      <p:sp>
        <p:nvSpPr>
          <p:cNvPr id="7" name="CustomShape 2"/>
          <p:cNvSpPr/>
          <p:nvPr/>
        </p:nvSpPr>
        <p:spPr>
          <a:xfrm>
            <a:off x="2482822" y="289740"/>
            <a:ext cx="9680294" cy="41586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ts val="2800"/>
              </a:lnSpc>
              <a:spcAft>
                <a:spcPts val="1200"/>
              </a:spcAft>
            </a:pPr>
            <a:r>
              <a:rPr lang="ru-RU" sz="3200" b="1" cap="all" dirty="0">
                <a:solidFill>
                  <a:srgbClr val="C00000"/>
                </a:solidFill>
                <a:uFill>
                  <a:solidFill>
                    <a:srgbClr val="FFFFFF"/>
                  </a:solidFill>
                </a:uFill>
                <a:latin typeface="+mj-lt"/>
              </a:rPr>
              <a:t>Чему нас могут научить ведущие образовательные системы</a:t>
            </a:r>
            <a:endParaRPr lang="ru-RU" sz="3200" b="1" dirty="0">
              <a:solidFill>
                <a:srgbClr val="C00000"/>
              </a:solidFill>
            </a:endParaRPr>
          </a:p>
        </p:txBody>
      </p:sp>
      <p:sp>
        <p:nvSpPr>
          <p:cNvPr id="4" name="TextBox 3">
            <a:extLst>
              <a:ext uri="{FF2B5EF4-FFF2-40B4-BE49-F238E27FC236}">
                <a16:creationId xmlns:a16="http://schemas.microsoft.com/office/drawing/2014/main" id="{03A1786E-40D2-764B-A732-17ED10A9618F}"/>
              </a:ext>
            </a:extLst>
          </p:cNvPr>
          <p:cNvSpPr txBox="1"/>
          <p:nvPr/>
        </p:nvSpPr>
        <p:spPr>
          <a:xfrm>
            <a:off x="2964821" y="1035181"/>
            <a:ext cx="8716297" cy="5262979"/>
          </a:xfrm>
          <a:prstGeom prst="rect">
            <a:avLst/>
          </a:prstGeom>
          <a:noFill/>
        </p:spPr>
        <p:txBody>
          <a:bodyPr wrap="square" rtlCol="0">
            <a:spAutoFit/>
          </a:bodyPr>
          <a:lstStyle/>
          <a:p>
            <a:endParaRPr lang="ru-RU" sz="2800" dirty="0"/>
          </a:p>
          <a:p>
            <a:r>
              <a:rPr lang="ru-RU" sz="2800" b="1" cap="all" dirty="0">
                <a:solidFill>
                  <a:srgbClr val="0070C0"/>
                </a:solidFill>
                <a:uFill>
                  <a:solidFill>
                    <a:srgbClr val="FFFFFF"/>
                  </a:solidFill>
                </a:uFill>
              </a:rPr>
              <a:t>Сингапур </a:t>
            </a:r>
          </a:p>
          <a:p>
            <a:pPr marL="285750" indent="-285750">
              <a:buFont typeface="Arial" panose="020B0604020202020204" pitchFamily="34" charset="0"/>
              <a:buChar char="•"/>
            </a:pPr>
            <a:r>
              <a:rPr lang="ru-RU" sz="2800" dirty="0"/>
              <a:t>1965 – инвестиции в образование:</a:t>
            </a:r>
          </a:p>
          <a:p>
            <a:pPr marL="742950" lvl="1" indent="-285750">
              <a:buFont typeface="Arial" panose="020B0604020202020204" pitchFamily="34" charset="0"/>
              <a:buChar char="•"/>
            </a:pPr>
            <a:r>
              <a:rPr lang="ru-RU" sz="2800" dirty="0"/>
              <a:t>Подготовка рабочей силы</a:t>
            </a:r>
          </a:p>
          <a:p>
            <a:pPr marL="742950" lvl="1" indent="-285750">
              <a:buFont typeface="Arial" panose="020B0604020202020204" pitchFamily="34" charset="0"/>
              <a:buChar char="•"/>
            </a:pPr>
            <a:r>
              <a:rPr lang="ru-RU" sz="2800" dirty="0"/>
              <a:t>Всеобщее начальное образование </a:t>
            </a:r>
          </a:p>
          <a:p>
            <a:pPr marL="742950" lvl="1" indent="-285750">
              <a:buFont typeface="Arial" panose="020B0604020202020204" pitchFamily="34" charset="0"/>
              <a:buChar char="•"/>
            </a:pPr>
            <a:r>
              <a:rPr lang="ru-RU" sz="2800" dirty="0"/>
              <a:t>Доступное среднее образование</a:t>
            </a:r>
          </a:p>
          <a:p>
            <a:pPr marL="285750" indent="-285750">
              <a:buFont typeface="Arial" panose="020B0604020202020204" pitchFamily="34" charset="0"/>
              <a:buChar char="•"/>
            </a:pPr>
            <a:r>
              <a:rPr lang="ru-RU" sz="2800" dirty="0"/>
              <a:t>1990 – новые образовательные стандарты</a:t>
            </a:r>
          </a:p>
          <a:p>
            <a:pPr marL="285750" indent="-285750">
              <a:buFont typeface="Arial" panose="020B0604020202020204" pitchFamily="34" charset="0"/>
              <a:buChar char="•"/>
            </a:pPr>
            <a:r>
              <a:rPr lang="ru-RU" sz="2800" dirty="0"/>
              <a:t>Собственное высшее образование </a:t>
            </a:r>
          </a:p>
          <a:p>
            <a:pPr marL="285750" indent="-285750">
              <a:buFont typeface="Arial" panose="020B0604020202020204" pitchFamily="34" charset="0"/>
              <a:buChar char="•"/>
            </a:pPr>
            <a:endParaRPr lang="ru-RU" sz="2800" dirty="0"/>
          </a:p>
          <a:p>
            <a:r>
              <a:rPr lang="ru-RU" sz="2800" dirty="0"/>
              <a:t>Последовательное создание все уровней системы образования привело к бурному развитию страны</a:t>
            </a:r>
          </a:p>
          <a:p>
            <a:pPr marL="285750" indent="-285750">
              <a:buFont typeface="Arial" panose="020B0604020202020204" pitchFamily="34" charset="0"/>
              <a:buChar char="•"/>
            </a:pPr>
            <a:r>
              <a:rPr lang="ru-RU" sz="2800" dirty="0"/>
              <a:t>ТОП </a:t>
            </a:r>
            <a:r>
              <a:rPr lang="en-US" sz="2800" b="1" dirty="0"/>
              <a:t>PISA-2015</a:t>
            </a:r>
            <a:endParaRPr lang="ru-RU" sz="2800" dirty="0"/>
          </a:p>
        </p:txBody>
      </p:sp>
      <p:pic>
        <p:nvPicPr>
          <p:cNvPr id="6" name="Рисунок 5">
            <a:extLst>
              <a:ext uri="{FF2B5EF4-FFF2-40B4-BE49-F238E27FC236}">
                <a16:creationId xmlns:a16="http://schemas.microsoft.com/office/drawing/2014/main" id="{BB23852E-998D-9A40-AC86-AC226B117A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0494" y="1371601"/>
            <a:ext cx="1495251" cy="996834"/>
          </a:xfrm>
          <a:prstGeom prst="rect">
            <a:avLst/>
          </a:prstGeom>
          <a:ln>
            <a:solidFill>
              <a:schemeClr val="tx1"/>
            </a:solidFill>
          </a:ln>
        </p:spPr>
      </p:pic>
      <p:sp>
        <p:nvSpPr>
          <p:cNvPr id="8" name="TextBox 7">
            <a:extLst>
              <a:ext uri="{FF2B5EF4-FFF2-40B4-BE49-F238E27FC236}">
                <a16:creationId xmlns:a16="http://schemas.microsoft.com/office/drawing/2014/main" id="{E6A6C262-2934-364A-BB3D-A0DA7F903055}"/>
              </a:ext>
            </a:extLst>
          </p:cNvPr>
          <p:cNvSpPr txBox="1"/>
          <p:nvPr/>
        </p:nvSpPr>
        <p:spPr>
          <a:xfrm>
            <a:off x="756336" y="5443821"/>
            <a:ext cx="1295399" cy="430887"/>
          </a:xfrm>
          <a:prstGeom prst="rect">
            <a:avLst/>
          </a:prstGeom>
          <a:noFill/>
        </p:spPr>
        <p:txBody>
          <a:bodyPr wrap="square" rtlCol="0">
            <a:spAutoFit/>
          </a:bodyPr>
          <a:lstStyle/>
          <a:p>
            <a:pPr algn="ctr"/>
            <a:fld id="{17E714FA-0CE1-448F-A387-DAE585036FF8}" type="slidenum">
              <a:rPr lang="ru-RU" sz="2200" b="1" smtClean="0">
                <a:latin typeface="Calibri" panose="020F0502020204030204" pitchFamily="34" charset="0"/>
                <a:cs typeface="Calibri" panose="020F0502020204030204" pitchFamily="34" charset="0"/>
              </a:rPr>
              <a:pPr algn="ctr"/>
              <a:t>11</a:t>
            </a:fld>
            <a:r>
              <a:rPr lang="ru-RU" sz="2200" b="1" dirty="0">
                <a:solidFill>
                  <a:schemeClr val="bg1">
                    <a:lumMod val="65000"/>
                  </a:schemeClr>
                </a:solidFill>
                <a:latin typeface="Calibri" panose="020F0502020204030204" pitchFamily="34" charset="0"/>
                <a:cs typeface="Calibri" panose="020F0502020204030204" pitchFamily="34" charset="0"/>
              </a:rPr>
              <a:t>/22</a:t>
            </a:r>
          </a:p>
        </p:txBody>
      </p:sp>
    </p:spTree>
    <p:extLst>
      <p:ext uri="{BB962C8B-B14F-4D97-AF65-F5344CB8AC3E}">
        <p14:creationId xmlns:p14="http://schemas.microsoft.com/office/powerpoint/2010/main" val="343368298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stomShape 2"/>
          <p:cNvSpPr/>
          <p:nvPr/>
        </p:nvSpPr>
        <p:spPr>
          <a:xfrm>
            <a:off x="2626006" y="1371601"/>
            <a:ext cx="9393929" cy="47489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ts val="2800"/>
              </a:lnSpc>
              <a:spcAft>
                <a:spcPts val="1200"/>
              </a:spcAft>
            </a:pPr>
            <a:endParaRPr lang="ru-RU" sz="4400" b="1" dirty="0"/>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541" y="497674"/>
            <a:ext cx="1492991" cy="1618379"/>
          </a:xfrm>
          <a:prstGeom prst="rect">
            <a:avLst/>
          </a:prstGeom>
        </p:spPr>
      </p:pic>
      <p:sp>
        <p:nvSpPr>
          <p:cNvPr id="7" name="CustomShape 2"/>
          <p:cNvSpPr/>
          <p:nvPr/>
        </p:nvSpPr>
        <p:spPr>
          <a:xfrm>
            <a:off x="2482822" y="289740"/>
            <a:ext cx="9680294" cy="41586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ts val="2800"/>
              </a:lnSpc>
              <a:spcAft>
                <a:spcPts val="1200"/>
              </a:spcAft>
            </a:pPr>
            <a:r>
              <a:rPr lang="ru-RU" sz="3200" b="1" cap="all" dirty="0">
                <a:solidFill>
                  <a:srgbClr val="C00000"/>
                </a:solidFill>
                <a:uFill>
                  <a:solidFill>
                    <a:srgbClr val="FFFFFF"/>
                  </a:solidFill>
                </a:uFill>
                <a:latin typeface="+mj-lt"/>
              </a:rPr>
              <a:t>Чему нас могут научить ведущие образовательные системы</a:t>
            </a:r>
            <a:endParaRPr lang="ru-RU" sz="3200" b="1" dirty="0">
              <a:solidFill>
                <a:srgbClr val="C00000"/>
              </a:solidFill>
            </a:endParaRPr>
          </a:p>
        </p:txBody>
      </p:sp>
      <p:sp>
        <p:nvSpPr>
          <p:cNvPr id="4" name="TextBox 3">
            <a:extLst>
              <a:ext uri="{FF2B5EF4-FFF2-40B4-BE49-F238E27FC236}">
                <a16:creationId xmlns:a16="http://schemas.microsoft.com/office/drawing/2014/main" id="{03A1786E-40D2-764B-A732-17ED10A9618F}"/>
              </a:ext>
            </a:extLst>
          </p:cNvPr>
          <p:cNvSpPr txBox="1"/>
          <p:nvPr/>
        </p:nvSpPr>
        <p:spPr>
          <a:xfrm>
            <a:off x="2964821" y="1035181"/>
            <a:ext cx="8716297" cy="3108543"/>
          </a:xfrm>
          <a:prstGeom prst="rect">
            <a:avLst/>
          </a:prstGeom>
          <a:noFill/>
        </p:spPr>
        <p:txBody>
          <a:bodyPr wrap="square" rtlCol="0">
            <a:spAutoFit/>
          </a:bodyPr>
          <a:lstStyle/>
          <a:p>
            <a:endParaRPr lang="ru-RU" sz="2800" dirty="0"/>
          </a:p>
          <a:p>
            <a:r>
              <a:rPr lang="ru-RU" sz="2800" b="1" cap="all" dirty="0">
                <a:solidFill>
                  <a:srgbClr val="0070C0"/>
                </a:solidFill>
                <a:uFill>
                  <a:solidFill>
                    <a:srgbClr val="FFFFFF"/>
                  </a:solidFill>
                </a:uFill>
              </a:rPr>
              <a:t>Сингапур </a:t>
            </a:r>
          </a:p>
          <a:p>
            <a:pPr marL="285750" indent="-285750">
              <a:buFont typeface="Arial" panose="020B0604020202020204" pitchFamily="34" charset="0"/>
              <a:buChar char="•"/>
            </a:pPr>
            <a:r>
              <a:rPr lang="ru-RU" sz="2800" dirty="0"/>
              <a:t>«Думающие школы, обучающееся население»</a:t>
            </a:r>
          </a:p>
          <a:p>
            <a:pPr marL="285750" indent="-285750">
              <a:buFont typeface="Arial" panose="020B0604020202020204" pitchFamily="34" charset="0"/>
              <a:buChar char="•"/>
            </a:pPr>
            <a:r>
              <a:rPr lang="ru-RU" sz="2800" dirty="0"/>
              <a:t>Строгая экзаменационная культура, высокие образовательные стандарты  </a:t>
            </a:r>
          </a:p>
          <a:p>
            <a:pPr marL="285750" indent="-285750">
              <a:buFont typeface="Arial" panose="020B0604020202020204" pitchFamily="34" charset="0"/>
              <a:buChar char="•"/>
            </a:pPr>
            <a:r>
              <a:rPr lang="ru-RU" sz="2800" dirty="0"/>
              <a:t>Высокая ценность профессии учителя</a:t>
            </a:r>
          </a:p>
          <a:p>
            <a:pPr marL="285750" indent="-285750">
              <a:buFont typeface="Arial" panose="020B0604020202020204" pitchFamily="34" charset="0"/>
              <a:buChar char="•"/>
            </a:pPr>
            <a:r>
              <a:rPr lang="ru-RU" sz="2800" dirty="0"/>
              <a:t>100 часов повышения квалификации </a:t>
            </a:r>
          </a:p>
        </p:txBody>
      </p:sp>
      <p:pic>
        <p:nvPicPr>
          <p:cNvPr id="6" name="Рисунок 5">
            <a:extLst>
              <a:ext uri="{FF2B5EF4-FFF2-40B4-BE49-F238E27FC236}">
                <a16:creationId xmlns:a16="http://schemas.microsoft.com/office/drawing/2014/main" id="{B642A04F-9350-D640-8731-F4B1C854D9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4821" y="4480144"/>
            <a:ext cx="2995951" cy="1998727"/>
          </a:xfrm>
          <a:prstGeom prst="rect">
            <a:avLst/>
          </a:prstGeom>
        </p:spPr>
      </p:pic>
      <p:sp>
        <p:nvSpPr>
          <p:cNvPr id="8" name="TextBox 7">
            <a:extLst>
              <a:ext uri="{FF2B5EF4-FFF2-40B4-BE49-F238E27FC236}">
                <a16:creationId xmlns:a16="http://schemas.microsoft.com/office/drawing/2014/main" id="{581BA804-0CCD-D143-9D91-3BE321227F32}"/>
              </a:ext>
            </a:extLst>
          </p:cNvPr>
          <p:cNvSpPr txBox="1"/>
          <p:nvPr/>
        </p:nvSpPr>
        <p:spPr>
          <a:xfrm>
            <a:off x="756336" y="5429073"/>
            <a:ext cx="1295399" cy="430887"/>
          </a:xfrm>
          <a:prstGeom prst="rect">
            <a:avLst/>
          </a:prstGeom>
          <a:noFill/>
        </p:spPr>
        <p:txBody>
          <a:bodyPr wrap="square" rtlCol="0">
            <a:spAutoFit/>
          </a:bodyPr>
          <a:lstStyle/>
          <a:p>
            <a:pPr algn="ctr"/>
            <a:fld id="{17E714FA-0CE1-448F-A387-DAE585036FF8}" type="slidenum">
              <a:rPr lang="ru-RU" sz="2200" b="1" smtClean="0">
                <a:latin typeface="Calibri" panose="020F0502020204030204" pitchFamily="34" charset="0"/>
                <a:cs typeface="Calibri" panose="020F0502020204030204" pitchFamily="34" charset="0"/>
              </a:rPr>
              <a:pPr algn="ctr"/>
              <a:t>12</a:t>
            </a:fld>
            <a:r>
              <a:rPr lang="ru-RU" sz="2200" b="1" dirty="0">
                <a:solidFill>
                  <a:schemeClr val="bg1">
                    <a:lumMod val="65000"/>
                  </a:schemeClr>
                </a:solidFill>
                <a:latin typeface="Calibri" panose="020F0502020204030204" pitchFamily="34" charset="0"/>
                <a:cs typeface="Calibri" panose="020F0502020204030204" pitchFamily="34" charset="0"/>
              </a:rPr>
              <a:t>/22</a:t>
            </a:r>
          </a:p>
        </p:txBody>
      </p:sp>
    </p:spTree>
    <p:extLst>
      <p:ext uri="{BB962C8B-B14F-4D97-AF65-F5344CB8AC3E}">
        <p14:creationId xmlns:p14="http://schemas.microsoft.com/office/powerpoint/2010/main" val="51097142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stomShape 2"/>
          <p:cNvSpPr/>
          <p:nvPr/>
        </p:nvSpPr>
        <p:spPr>
          <a:xfrm>
            <a:off x="2626006" y="1371601"/>
            <a:ext cx="9393929" cy="47489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ts val="2800"/>
              </a:lnSpc>
              <a:spcAft>
                <a:spcPts val="1200"/>
              </a:spcAft>
            </a:pPr>
            <a:endParaRPr lang="ru-RU" sz="4400" b="1" dirty="0"/>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541" y="497674"/>
            <a:ext cx="1492991" cy="1618379"/>
          </a:xfrm>
          <a:prstGeom prst="rect">
            <a:avLst/>
          </a:prstGeom>
        </p:spPr>
      </p:pic>
      <p:sp>
        <p:nvSpPr>
          <p:cNvPr id="7" name="CustomShape 2"/>
          <p:cNvSpPr/>
          <p:nvPr/>
        </p:nvSpPr>
        <p:spPr>
          <a:xfrm>
            <a:off x="2482822" y="289740"/>
            <a:ext cx="9680294" cy="41586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ts val="2800"/>
              </a:lnSpc>
              <a:spcAft>
                <a:spcPts val="1200"/>
              </a:spcAft>
            </a:pPr>
            <a:r>
              <a:rPr lang="ru-RU" sz="3200" b="1" cap="all" dirty="0">
                <a:solidFill>
                  <a:srgbClr val="C00000"/>
                </a:solidFill>
                <a:uFill>
                  <a:solidFill>
                    <a:srgbClr val="FFFFFF"/>
                  </a:solidFill>
                </a:uFill>
                <a:latin typeface="+mj-lt"/>
              </a:rPr>
              <a:t>Чему нас могут научить ведущие образовательные системы</a:t>
            </a:r>
            <a:endParaRPr lang="ru-RU" sz="3200" b="1" dirty="0">
              <a:solidFill>
                <a:srgbClr val="C00000"/>
              </a:solidFill>
            </a:endParaRPr>
          </a:p>
        </p:txBody>
      </p:sp>
      <p:sp>
        <p:nvSpPr>
          <p:cNvPr id="4" name="TextBox 3">
            <a:extLst>
              <a:ext uri="{FF2B5EF4-FFF2-40B4-BE49-F238E27FC236}">
                <a16:creationId xmlns:a16="http://schemas.microsoft.com/office/drawing/2014/main" id="{03A1786E-40D2-764B-A732-17ED10A9618F}"/>
              </a:ext>
            </a:extLst>
          </p:cNvPr>
          <p:cNvSpPr txBox="1"/>
          <p:nvPr/>
        </p:nvSpPr>
        <p:spPr>
          <a:xfrm>
            <a:off x="2964821" y="1035181"/>
            <a:ext cx="8716297" cy="3108543"/>
          </a:xfrm>
          <a:prstGeom prst="rect">
            <a:avLst/>
          </a:prstGeom>
          <a:noFill/>
        </p:spPr>
        <p:txBody>
          <a:bodyPr wrap="square" rtlCol="0">
            <a:spAutoFit/>
          </a:bodyPr>
          <a:lstStyle/>
          <a:p>
            <a:endParaRPr lang="ru-RU" sz="2800" dirty="0"/>
          </a:p>
          <a:p>
            <a:r>
              <a:rPr lang="ru-RU" sz="2800" b="1" cap="all" dirty="0">
                <a:solidFill>
                  <a:srgbClr val="0070C0"/>
                </a:solidFill>
                <a:uFill>
                  <a:solidFill>
                    <a:srgbClr val="FFFFFF"/>
                  </a:solidFill>
                </a:uFill>
              </a:rPr>
              <a:t>Эстония </a:t>
            </a:r>
          </a:p>
          <a:p>
            <a:pPr marL="285750" indent="-285750">
              <a:buFont typeface="Arial" panose="020B0604020202020204" pitchFamily="34" charset="0"/>
              <a:buChar char="•"/>
            </a:pPr>
            <a:r>
              <a:rPr lang="ru-RU" sz="2800" dirty="0"/>
              <a:t>ТОП-10 </a:t>
            </a:r>
            <a:r>
              <a:rPr lang="en-US" sz="2800" dirty="0"/>
              <a:t>PISA-2015</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ru-RU" sz="2800" dirty="0"/>
              <a:t>Ценности: равные образовательные возможности </a:t>
            </a:r>
          </a:p>
          <a:p>
            <a:pPr marL="285750" indent="-285750">
              <a:buFont typeface="Arial" panose="020B0604020202020204" pitchFamily="34" charset="0"/>
              <a:buChar char="•"/>
            </a:pPr>
            <a:r>
              <a:rPr lang="ru-RU" sz="2800" dirty="0"/>
              <a:t>Маленькое количество отстающих</a:t>
            </a:r>
            <a:r>
              <a:rPr lang="en-US" sz="2800" dirty="0"/>
              <a:t>,</a:t>
            </a:r>
            <a:r>
              <a:rPr lang="ru-RU" sz="2800" dirty="0"/>
              <a:t> </a:t>
            </a:r>
            <a:r>
              <a:rPr lang="en-US" sz="2800" dirty="0"/>
              <a:t>4,7%</a:t>
            </a:r>
            <a:endParaRPr lang="ru-RU" sz="2800" dirty="0"/>
          </a:p>
          <a:p>
            <a:pPr marL="285750" indent="-285750">
              <a:buFont typeface="Arial" panose="020B0604020202020204" pitchFamily="34" charset="0"/>
              <a:buChar char="•"/>
            </a:pPr>
            <a:r>
              <a:rPr lang="ru-RU" sz="2800" dirty="0"/>
              <a:t>Больше внимание к дошкольному блоку </a:t>
            </a:r>
          </a:p>
        </p:txBody>
      </p:sp>
      <p:pic>
        <p:nvPicPr>
          <p:cNvPr id="6" name="Рисунок 5">
            <a:extLst>
              <a:ext uri="{FF2B5EF4-FFF2-40B4-BE49-F238E27FC236}">
                <a16:creationId xmlns:a16="http://schemas.microsoft.com/office/drawing/2014/main" id="{A08D9839-E9F8-DB47-BC54-CDE0635BCD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93147" y="1140001"/>
            <a:ext cx="1449451" cy="1449451"/>
          </a:xfrm>
          <a:prstGeom prst="rect">
            <a:avLst/>
          </a:prstGeom>
        </p:spPr>
      </p:pic>
      <p:sp>
        <p:nvSpPr>
          <p:cNvPr id="8" name="TextBox 7">
            <a:extLst>
              <a:ext uri="{FF2B5EF4-FFF2-40B4-BE49-F238E27FC236}">
                <a16:creationId xmlns:a16="http://schemas.microsoft.com/office/drawing/2014/main" id="{19437522-6DE6-B345-BA3F-ED4E56B3900A}"/>
              </a:ext>
            </a:extLst>
          </p:cNvPr>
          <p:cNvSpPr txBox="1"/>
          <p:nvPr/>
        </p:nvSpPr>
        <p:spPr>
          <a:xfrm>
            <a:off x="756336" y="5429073"/>
            <a:ext cx="1295399" cy="430887"/>
          </a:xfrm>
          <a:prstGeom prst="rect">
            <a:avLst/>
          </a:prstGeom>
          <a:noFill/>
        </p:spPr>
        <p:txBody>
          <a:bodyPr wrap="square" rtlCol="0">
            <a:spAutoFit/>
          </a:bodyPr>
          <a:lstStyle/>
          <a:p>
            <a:pPr algn="ctr"/>
            <a:fld id="{17E714FA-0CE1-448F-A387-DAE585036FF8}" type="slidenum">
              <a:rPr lang="ru-RU" sz="2200" b="1" smtClean="0">
                <a:latin typeface="Calibri" panose="020F0502020204030204" pitchFamily="34" charset="0"/>
                <a:cs typeface="Calibri" panose="020F0502020204030204" pitchFamily="34" charset="0"/>
              </a:rPr>
              <a:pPr algn="ctr"/>
              <a:t>13</a:t>
            </a:fld>
            <a:r>
              <a:rPr lang="ru-RU" sz="2200" b="1" dirty="0">
                <a:solidFill>
                  <a:schemeClr val="bg1">
                    <a:lumMod val="65000"/>
                  </a:schemeClr>
                </a:solidFill>
                <a:latin typeface="Calibri" panose="020F0502020204030204" pitchFamily="34" charset="0"/>
                <a:cs typeface="Calibri" panose="020F0502020204030204" pitchFamily="34" charset="0"/>
              </a:rPr>
              <a:t>/22</a:t>
            </a:r>
          </a:p>
        </p:txBody>
      </p:sp>
    </p:spTree>
    <p:extLst>
      <p:ext uri="{BB962C8B-B14F-4D97-AF65-F5344CB8AC3E}">
        <p14:creationId xmlns:p14="http://schemas.microsoft.com/office/powerpoint/2010/main" val="426246723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stomShape 2"/>
          <p:cNvSpPr/>
          <p:nvPr/>
        </p:nvSpPr>
        <p:spPr>
          <a:xfrm>
            <a:off x="2626006" y="1371601"/>
            <a:ext cx="9393929" cy="47489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ts val="2800"/>
              </a:lnSpc>
              <a:spcAft>
                <a:spcPts val="1200"/>
              </a:spcAft>
            </a:pPr>
            <a:endParaRPr lang="ru-RU" sz="4400" b="1" dirty="0"/>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541" y="497674"/>
            <a:ext cx="1492991" cy="1618379"/>
          </a:xfrm>
          <a:prstGeom prst="rect">
            <a:avLst/>
          </a:prstGeom>
        </p:spPr>
      </p:pic>
      <p:sp>
        <p:nvSpPr>
          <p:cNvPr id="7" name="CustomShape 2"/>
          <p:cNvSpPr/>
          <p:nvPr/>
        </p:nvSpPr>
        <p:spPr>
          <a:xfrm>
            <a:off x="2482822" y="289740"/>
            <a:ext cx="9680294" cy="41586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ts val="2800"/>
              </a:lnSpc>
              <a:spcAft>
                <a:spcPts val="1200"/>
              </a:spcAft>
            </a:pPr>
            <a:r>
              <a:rPr lang="ru-RU" sz="3200" b="1" cap="all" dirty="0">
                <a:solidFill>
                  <a:srgbClr val="C00000"/>
                </a:solidFill>
                <a:uFill>
                  <a:solidFill>
                    <a:srgbClr val="FFFFFF"/>
                  </a:solidFill>
                </a:uFill>
                <a:latin typeface="+mj-lt"/>
              </a:rPr>
              <a:t>Чему нас могут научить ведущие образовательные системы</a:t>
            </a:r>
            <a:endParaRPr lang="ru-RU" sz="3200" b="1" dirty="0">
              <a:solidFill>
                <a:srgbClr val="C00000"/>
              </a:solidFill>
            </a:endParaRPr>
          </a:p>
        </p:txBody>
      </p:sp>
      <p:sp>
        <p:nvSpPr>
          <p:cNvPr id="4" name="TextBox 3">
            <a:extLst>
              <a:ext uri="{FF2B5EF4-FFF2-40B4-BE49-F238E27FC236}">
                <a16:creationId xmlns:a16="http://schemas.microsoft.com/office/drawing/2014/main" id="{03A1786E-40D2-764B-A732-17ED10A9618F}"/>
              </a:ext>
            </a:extLst>
          </p:cNvPr>
          <p:cNvSpPr txBox="1"/>
          <p:nvPr/>
        </p:nvSpPr>
        <p:spPr>
          <a:xfrm>
            <a:off x="2964821" y="1035181"/>
            <a:ext cx="8716297" cy="4401205"/>
          </a:xfrm>
          <a:prstGeom prst="rect">
            <a:avLst/>
          </a:prstGeom>
          <a:noFill/>
        </p:spPr>
        <p:txBody>
          <a:bodyPr wrap="square" rtlCol="0">
            <a:spAutoFit/>
          </a:bodyPr>
          <a:lstStyle/>
          <a:p>
            <a:endParaRPr lang="ru-RU" sz="2800" dirty="0"/>
          </a:p>
          <a:p>
            <a:r>
              <a:rPr lang="ru-RU" sz="2800" b="1" cap="all" dirty="0">
                <a:solidFill>
                  <a:srgbClr val="0070C0"/>
                </a:solidFill>
                <a:uFill>
                  <a:solidFill>
                    <a:srgbClr val="FFFFFF"/>
                  </a:solidFill>
                </a:uFill>
              </a:rPr>
              <a:t>Канада </a:t>
            </a:r>
          </a:p>
          <a:p>
            <a:pPr marL="285750" indent="-285750">
              <a:buFont typeface="Arial" panose="020B0604020202020204" pitchFamily="34" charset="0"/>
              <a:buChar char="•"/>
            </a:pPr>
            <a:r>
              <a:rPr lang="ru-RU" sz="2800" dirty="0"/>
              <a:t>ТОП-10 </a:t>
            </a:r>
            <a:r>
              <a:rPr lang="en-US" sz="2800" dirty="0"/>
              <a:t>PISA-2015</a:t>
            </a:r>
            <a:endParaRPr lang="ru-RU" sz="2800" dirty="0"/>
          </a:p>
          <a:p>
            <a:pPr marL="285750" indent="-285750">
              <a:buFont typeface="Arial" panose="020B0604020202020204" pitchFamily="34" charset="0"/>
              <a:buChar char="•"/>
            </a:pPr>
            <a:r>
              <a:rPr lang="ru-RU" sz="2800" dirty="0"/>
              <a:t>Выше Финляндии по чтению и математики </a:t>
            </a:r>
          </a:p>
          <a:p>
            <a:pPr marL="285750" indent="-285750">
              <a:buFont typeface="Arial" panose="020B0604020202020204" pitchFamily="34" charset="0"/>
              <a:buChar char="•"/>
            </a:pPr>
            <a:endParaRPr lang="ru-RU" sz="2800" dirty="0"/>
          </a:p>
          <a:p>
            <a:pPr marL="285750" indent="-285750">
              <a:buFont typeface="Arial" panose="020B0604020202020204" pitchFamily="34" charset="0"/>
              <a:buChar char="•"/>
            </a:pPr>
            <a:r>
              <a:rPr lang="ru-RU" sz="2800" dirty="0"/>
              <a:t>Высокое количество иммигрантов </a:t>
            </a:r>
          </a:p>
          <a:p>
            <a:pPr marL="285750" indent="-285750">
              <a:buFont typeface="Arial" panose="020B0604020202020204" pitchFamily="34" charset="0"/>
              <a:buChar char="•"/>
            </a:pPr>
            <a:r>
              <a:rPr lang="ru-RU" sz="2800" dirty="0"/>
              <a:t>Децентрализация образовательной системы</a:t>
            </a:r>
          </a:p>
          <a:p>
            <a:pPr marL="285750" indent="-285750">
              <a:buFont typeface="Arial" panose="020B0604020202020204" pitchFamily="34" charset="0"/>
              <a:buChar char="•"/>
            </a:pPr>
            <a:r>
              <a:rPr lang="ru-RU" sz="2800" dirty="0"/>
              <a:t>Единые цели и стратегия </a:t>
            </a:r>
          </a:p>
          <a:p>
            <a:pPr marL="285750" indent="-285750">
              <a:buFont typeface="Arial" panose="020B0604020202020204" pitchFamily="34" charset="0"/>
              <a:buChar char="•"/>
            </a:pPr>
            <a:r>
              <a:rPr lang="ru-RU" sz="2800" dirty="0"/>
              <a:t>Высокий конкурс в педагогические вузы </a:t>
            </a:r>
          </a:p>
          <a:p>
            <a:pPr marL="285750" indent="-285750">
              <a:buFont typeface="Arial" panose="020B0604020202020204" pitchFamily="34" charset="0"/>
              <a:buChar char="•"/>
            </a:pPr>
            <a:endParaRPr lang="en-US" sz="2800" dirty="0"/>
          </a:p>
        </p:txBody>
      </p:sp>
      <p:pic>
        <p:nvPicPr>
          <p:cNvPr id="9" name="Рисунок 8">
            <a:extLst>
              <a:ext uri="{FF2B5EF4-FFF2-40B4-BE49-F238E27FC236}">
                <a16:creationId xmlns:a16="http://schemas.microsoft.com/office/drawing/2014/main" id="{35738C66-7F64-054B-8012-B245B04A1C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97223" y="1042027"/>
            <a:ext cx="1683895" cy="1262921"/>
          </a:xfrm>
          <a:prstGeom prst="rect">
            <a:avLst/>
          </a:prstGeom>
        </p:spPr>
      </p:pic>
      <p:pic>
        <p:nvPicPr>
          <p:cNvPr id="11" name="Рисунок 10">
            <a:extLst>
              <a:ext uri="{FF2B5EF4-FFF2-40B4-BE49-F238E27FC236}">
                <a16:creationId xmlns:a16="http://schemas.microsoft.com/office/drawing/2014/main" id="{3D4B2A47-062F-D142-8E44-45FC220818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38768" y="3913369"/>
            <a:ext cx="2885607" cy="2164205"/>
          </a:xfrm>
          <a:prstGeom prst="rect">
            <a:avLst/>
          </a:prstGeom>
        </p:spPr>
      </p:pic>
    </p:spTree>
    <p:extLst>
      <p:ext uri="{BB962C8B-B14F-4D97-AF65-F5344CB8AC3E}">
        <p14:creationId xmlns:p14="http://schemas.microsoft.com/office/powerpoint/2010/main" val="2456143801"/>
      </p:ext>
    </p:extLst>
  </p:cSld>
  <p:clrMapOvr>
    <a:masterClrMapping/>
  </p:clrMapOvr>
  <p:timing>
    <p:tnLst>
      <p:par>
        <p:cTn id="1" dur="indefinite" restart="never" nodeType="tmRoot">
          <p:childTnLst>
            <p:seq>
              <p:cTn id="2"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stomShape 2"/>
          <p:cNvSpPr/>
          <p:nvPr/>
        </p:nvSpPr>
        <p:spPr>
          <a:xfrm>
            <a:off x="2626006" y="1371601"/>
            <a:ext cx="9393929" cy="47489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ts val="2800"/>
              </a:lnSpc>
              <a:spcAft>
                <a:spcPts val="1200"/>
              </a:spcAft>
            </a:pPr>
            <a:endParaRPr lang="ru-RU" sz="4400" b="1" dirty="0"/>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541" y="497674"/>
            <a:ext cx="1492991" cy="1618379"/>
          </a:xfrm>
          <a:prstGeom prst="rect">
            <a:avLst/>
          </a:prstGeom>
        </p:spPr>
      </p:pic>
      <p:sp>
        <p:nvSpPr>
          <p:cNvPr id="7" name="CustomShape 2"/>
          <p:cNvSpPr/>
          <p:nvPr/>
        </p:nvSpPr>
        <p:spPr>
          <a:xfrm>
            <a:off x="2482822" y="289740"/>
            <a:ext cx="9680294" cy="41586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ts val="2800"/>
              </a:lnSpc>
              <a:spcAft>
                <a:spcPts val="1200"/>
              </a:spcAft>
            </a:pPr>
            <a:r>
              <a:rPr lang="ru-RU" sz="3200" b="1" cap="all" dirty="0">
                <a:solidFill>
                  <a:srgbClr val="C00000"/>
                </a:solidFill>
                <a:uFill>
                  <a:solidFill>
                    <a:srgbClr val="FFFFFF"/>
                  </a:solidFill>
                </a:uFill>
                <a:latin typeface="+mj-lt"/>
              </a:rPr>
              <a:t>Чему нас могут научить ведущие образовательные системы</a:t>
            </a:r>
            <a:endParaRPr lang="ru-RU" sz="3200" b="1" dirty="0">
              <a:solidFill>
                <a:srgbClr val="C00000"/>
              </a:solidFill>
            </a:endParaRPr>
          </a:p>
        </p:txBody>
      </p:sp>
      <p:sp>
        <p:nvSpPr>
          <p:cNvPr id="4" name="TextBox 3">
            <a:extLst>
              <a:ext uri="{FF2B5EF4-FFF2-40B4-BE49-F238E27FC236}">
                <a16:creationId xmlns:a16="http://schemas.microsoft.com/office/drawing/2014/main" id="{03A1786E-40D2-764B-A732-17ED10A9618F}"/>
              </a:ext>
            </a:extLst>
          </p:cNvPr>
          <p:cNvSpPr txBox="1"/>
          <p:nvPr/>
        </p:nvSpPr>
        <p:spPr>
          <a:xfrm>
            <a:off x="2964821" y="1035181"/>
            <a:ext cx="8716297" cy="5693866"/>
          </a:xfrm>
          <a:prstGeom prst="rect">
            <a:avLst/>
          </a:prstGeom>
          <a:noFill/>
        </p:spPr>
        <p:txBody>
          <a:bodyPr wrap="square" rtlCol="0">
            <a:spAutoFit/>
          </a:bodyPr>
          <a:lstStyle/>
          <a:p>
            <a:endParaRPr lang="ru-RU" sz="2800" dirty="0"/>
          </a:p>
          <a:p>
            <a:r>
              <a:rPr lang="ru-RU" sz="2800" b="1" cap="all" dirty="0">
                <a:solidFill>
                  <a:srgbClr val="0070C0"/>
                </a:solidFill>
                <a:uFill>
                  <a:solidFill>
                    <a:srgbClr val="FFFFFF"/>
                  </a:solidFill>
                </a:uFill>
              </a:rPr>
              <a:t>Финляндия  </a:t>
            </a:r>
          </a:p>
          <a:p>
            <a:pPr marL="285750" indent="-285750">
              <a:buFont typeface="Arial" panose="020B0604020202020204" pitchFamily="34" charset="0"/>
              <a:buChar char="•"/>
            </a:pPr>
            <a:r>
              <a:rPr lang="ru-RU" sz="2800" dirty="0"/>
              <a:t>Стабильно высокие результаты </a:t>
            </a:r>
          </a:p>
          <a:p>
            <a:pPr marL="285750" indent="-285750">
              <a:buFont typeface="Arial" panose="020B0604020202020204" pitchFamily="34" charset="0"/>
              <a:buChar char="•"/>
            </a:pPr>
            <a:r>
              <a:rPr lang="ru-RU" sz="2800" dirty="0"/>
              <a:t>Минимальное количество часов обучения</a:t>
            </a:r>
          </a:p>
          <a:p>
            <a:pPr marL="285750" indent="-285750">
              <a:buFont typeface="Arial" panose="020B0604020202020204" pitchFamily="34" charset="0"/>
              <a:buChar char="•"/>
            </a:pPr>
            <a:r>
              <a:rPr lang="ru-RU" sz="2800" dirty="0"/>
              <a:t>Нет школьных проверок </a:t>
            </a:r>
          </a:p>
          <a:p>
            <a:pPr marL="285750" indent="-285750">
              <a:buFont typeface="Arial" panose="020B0604020202020204" pitchFamily="34" charset="0"/>
              <a:buChar char="•"/>
            </a:pPr>
            <a:r>
              <a:rPr lang="ru-RU" sz="2800" dirty="0"/>
              <a:t>Упор на равенство образовательных возможностей – низкое влияние социально-экономических факторов </a:t>
            </a:r>
          </a:p>
          <a:p>
            <a:pPr marL="285750" indent="-285750">
              <a:buFont typeface="Arial" panose="020B0604020202020204" pitchFamily="34" charset="0"/>
              <a:buChar char="•"/>
            </a:pPr>
            <a:r>
              <a:rPr lang="ru-RU" sz="2800" dirty="0"/>
              <a:t>Высокий конкурс в педвузы</a:t>
            </a:r>
          </a:p>
          <a:p>
            <a:pPr marL="285750" indent="-285750">
              <a:buFont typeface="Arial" panose="020B0604020202020204" pitchFamily="34" charset="0"/>
              <a:buChar char="•"/>
            </a:pPr>
            <a:r>
              <a:rPr lang="ru-RU" sz="2800" dirty="0"/>
              <a:t>Дети в центре внимания </a:t>
            </a:r>
          </a:p>
          <a:p>
            <a:pPr marL="285750" indent="-285750">
              <a:buFont typeface="Arial" panose="020B0604020202020204" pitchFamily="34" charset="0"/>
              <a:buChar char="•"/>
            </a:pPr>
            <a:endParaRPr lang="ru-RU" sz="2800" dirty="0"/>
          </a:p>
          <a:p>
            <a:pPr marL="285750" indent="-285750">
              <a:buFont typeface="Arial" panose="020B0604020202020204" pitchFamily="34" charset="0"/>
              <a:buChar char="•"/>
            </a:pPr>
            <a:r>
              <a:rPr lang="ru-RU" sz="2800" dirty="0"/>
              <a:t>Образование ответило на сформированный запрос рынка труда и экономики</a:t>
            </a:r>
          </a:p>
          <a:p>
            <a:pPr marL="285750" indent="-285750">
              <a:buFont typeface="Arial" panose="020B0604020202020204" pitchFamily="34" charset="0"/>
              <a:buChar char="•"/>
            </a:pPr>
            <a:endParaRPr lang="en-US" sz="2800" dirty="0"/>
          </a:p>
        </p:txBody>
      </p:sp>
      <p:pic>
        <p:nvPicPr>
          <p:cNvPr id="6" name="Рисунок 5">
            <a:extLst>
              <a:ext uri="{FF2B5EF4-FFF2-40B4-BE49-F238E27FC236}">
                <a16:creationId xmlns:a16="http://schemas.microsoft.com/office/drawing/2014/main" id="{F5420767-5F5C-E44E-8035-BB9E19F089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2569" y="1035181"/>
            <a:ext cx="1477364" cy="1477364"/>
          </a:xfrm>
          <a:prstGeom prst="rect">
            <a:avLst/>
          </a:prstGeom>
        </p:spPr>
      </p:pic>
      <p:sp>
        <p:nvSpPr>
          <p:cNvPr id="8" name="TextBox 7">
            <a:extLst>
              <a:ext uri="{FF2B5EF4-FFF2-40B4-BE49-F238E27FC236}">
                <a16:creationId xmlns:a16="http://schemas.microsoft.com/office/drawing/2014/main" id="{47B26370-9BA8-BE4E-AD10-A1EB6584570C}"/>
              </a:ext>
            </a:extLst>
          </p:cNvPr>
          <p:cNvSpPr txBox="1"/>
          <p:nvPr/>
        </p:nvSpPr>
        <p:spPr>
          <a:xfrm>
            <a:off x="756336" y="5429073"/>
            <a:ext cx="1295399" cy="430887"/>
          </a:xfrm>
          <a:prstGeom prst="rect">
            <a:avLst/>
          </a:prstGeom>
          <a:noFill/>
        </p:spPr>
        <p:txBody>
          <a:bodyPr wrap="square" rtlCol="0">
            <a:spAutoFit/>
          </a:bodyPr>
          <a:lstStyle/>
          <a:p>
            <a:pPr algn="ctr"/>
            <a:fld id="{17E714FA-0CE1-448F-A387-DAE585036FF8}" type="slidenum">
              <a:rPr lang="ru-RU" sz="2200" b="1" smtClean="0">
                <a:latin typeface="Calibri" panose="020F0502020204030204" pitchFamily="34" charset="0"/>
                <a:cs typeface="Calibri" panose="020F0502020204030204" pitchFamily="34" charset="0"/>
              </a:rPr>
              <a:pPr algn="ctr"/>
              <a:t>15</a:t>
            </a:fld>
            <a:r>
              <a:rPr lang="ru-RU" sz="2200" b="1" dirty="0">
                <a:solidFill>
                  <a:schemeClr val="bg1">
                    <a:lumMod val="65000"/>
                  </a:schemeClr>
                </a:solidFill>
                <a:latin typeface="Calibri" panose="020F0502020204030204" pitchFamily="34" charset="0"/>
                <a:cs typeface="Calibri" panose="020F0502020204030204" pitchFamily="34" charset="0"/>
              </a:rPr>
              <a:t>/22</a:t>
            </a:r>
          </a:p>
        </p:txBody>
      </p:sp>
    </p:spTree>
    <p:extLst>
      <p:ext uri="{BB962C8B-B14F-4D97-AF65-F5344CB8AC3E}">
        <p14:creationId xmlns:p14="http://schemas.microsoft.com/office/powerpoint/2010/main" val="80428336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stomShape 2"/>
          <p:cNvSpPr/>
          <p:nvPr/>
        </p:nvSpPr>
        <p:spPr>
          <a:xfrm>
            <a:off x="2626006" y="1371601"/>
            <a:ext cx="9393929" cy="47489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ts val="2800"/>
              </a:lnSpc>
              <a:spcAft>
                <a:spcPts val="1200"/>
              </a:spcAft>
            </a:pPr>
            <a:endParaRPr lang="ru-RU" sz="4400" b="1" dirty="0"/>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541" y="497674"/>
            <a:ext cx="1492991" cy="1618379"/>
          </a:xfrm>
          <a:prstGeom prst="rect">
            <a:avLst/>
          </a:prstGeom>
        </p:spPr>
      </p:pic>
      <p:sp>
        <p:nvSpPr>
          <p:cNvPr id="7" name="CustomShape 2"/>
          <p:cNvSpPr/>
          <p:nvPr/>
        </p:nvSpPr>
        <p:spPr>
          <a:xfrm>
            <a:off x="2482822" y="289740"/>
            <a:ext cx="9680294" cy="41586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ts val="2800"/>
              </a:lnSpc>
              <a:spcAft>
                <a:spcPts val="1200"/>
              </a:spcAft>
            </a:pPr>
            <a:r>
              <a:rPr lang="ru-RU" sz="3200" b="1" cap="all" dirty="0">
                <a:solidFill>
                  <a:srgbClr val="C00000"/>
                </a:solidFill>
                <a:uFill>
                  <a:solidFill>
                    <a:srgbClr val="FFFFFF"/>
                  </a:solidFill>
                </a:uFill>
                <a:latin typeface="+mj-lt"/>
              </a:rPr>
              <a:t>Чему нас могут научить ведущие образовательные системы</a:t>
            </a:r>
            <a:endParaRPr lang="ru-RU" sz="3200" b="1" dirty="0">
              <a:solidFill>
                <a:srgbClr val="C00000"/>
              </a:solidFill>
            </a:endParaRPr>
          </a:p>
        </p:txBody>
      </p:sp>
      <p:sp>
        <p:nvSpPr>
          <p:cNvPr id="4" name="TextBox 3">
            <a:extLst>
              <a:ext uri="{FF2B5EF4-FFF2-40B4-BE49-F238E27FC236}">
                <a16:creationId xmlns:a16="http://schemas.microsoft.com/office/drawing/2014/main" id="{03A1786E-40D2-764B-A732-17ED10A9618F}"/>
              </a:ext>
            </a:extLst>
          </p:cNvPr>
          <p:cNvSpPr txBox="1"/>
          <p:nvPr/>
        </p:nvSpPr>
        <p:spPr>
          <a:xfrm>
            <a:off x="2964821" y="1035181"/>
            <a:ext cx="8716297" cy="4401205"/>
          </a:xfrm>
          <a:prstGeom prst="rect">
            <a:avLst/>
          </a:prstGeom>
          <a:noFill/>
        </p:spPr>
        <p:txBody>
          <a:bodyPr wrap="square" rtlCol="0">
            <a:spAutoFit/>
          </a:bodyPr>
          <a:lstStyle/>
          <a:p>
            <a:endParaRPr lang="ru-RU" sz="2800" dirty="0"/>
          </a:p>
          <a:p>
            <a:r>
              <a:rPr lang="ru-RU" sz="2800" b="1" cap="all" dirty="0">
                <a:solidFill>
                  <a:srgbClr val="0070C0"/>
                </a:solidFill>
                <a:uFill>
                  <a:solidFill>
                    <a:srgbClr val="FFFFFF"/>
                  </a:solidFill>
                </a:uFill>
              </a:rPr>
              <a:t>Шанхай  </a:t>
            </a:r>
          </a:p>
          <a:p>
            <a:pPr marL="285750" indent="-285750">
              <a:buFont typeface="Arial" panose="020B0604020202020204" pitchFamily="34" charset="0"/>
              <a:buChar char="•"/>
            </a:pPr>
            <a:endParaRPr lang="ru-RU" sz="2800" dirty="0"/>
          </a:p>
          <a:p>
            <a:pPr marL="285750" indent="-285750">
              <a:buFont typeface="Arial" panose="020B0604020202020204" pitchFamily="34" charset="0"/>
              <a:buChar char="•"/>
            </a:pPr>
            <a:r>
              <a:rPr lang="ru-RU" sz="2800" dirty="0"/>
              <a:t>Нет отстающих </a:t>
            </a:r>
          </a:p>
          <a:p>
            <a:pPr marL="285750" indent="-285750">
              <a:buFont typeface="Arial" panose="020B0604020202020204" pitchFamily="34" charset="0"/>
              <a:buChar char="•"/>
            </a:pPr>
            <a:r>
              <a:rPr lang="ru-RU" sz="2800" dirty="0"/>
              <a:t>Много хорошо подготовленных </a:t>
            </a:r>
          </a:p>
          <a:p>
            <a:pPr marL="285750" indent="-285750">
              <a:buFont typeface="Arial" panose="020B0604020202020204" pitchFamily="34" charset="0"/>
              <a:buChar char="•"/>
            </a:pPr>
            <a:r>
              <a:rPr lang="ru-RU" sz="2800" dirty="0"/>
              <a:t>Равенство образовательных возможностей</a:t>
            </a:r>
          </a:p>
          <a:p>
            <a:pPr marL="285750" indent="-285750">
              <a:buFont typeface="Arial" panose="020B0604020202020204" pitchFamily="34" charset="0"/>
              <a:buChar char="•"/>
            </a:pPr>
            <a:r>
              <a:rPr lang="ru-RU" sz="2800" dirty="0"/>
              <a:t>Борьба с влиянием социально-экономического фактора </a:t>
            </a:r>
          </a:p>
          <a:p>
            <a:pPr marL="285750" indent="-285750">
              <a:buFont typeface="Arial" panose="020B0604020202020204" pitchFamily="34" charset="0"/>
              <a:buChar char="•"/>
            </a:pPr>
            <a:r>
              <a:rPr lang="ru-RU" sz="2800" dirty="0"/>
              <a:t>Сильные школы поддерживают слабые</a:t>
            </a:r>
          </a:p>
          <a:p>
            <a:pPr marL="285750" indent="-285750">
              <a:buFont typeface="Arial" panose="020B0604020202020204" pitchFamily="34" charset="0"/>
              <a:buChar char="•"/>
            </a:pPr>
            <a:r>
              <a:rPr lang="ru-RU" sz="2800" dirty="0"/>
              <a:t>Не талант, но упорный труд</a:t>
            </a:r>
            <a:endParaRPr lang="en-US" sz="2800" dirty="0"/>
          </a:p>
        </p:txBody>
      </p:sp>
      <p:pic>
        <p:nvPicPr>
          <p:cNvPr id="6" name="Рисунок 5">
            <a:extLst>
              <a:ext uri="{FF2B5EF4-FFF2-40B4-BE49-F238E27FC236}">
                <a16:creationId xmlns:a16="http://schemas.microsoft.com/office/drawing/2014/main" id="{48B3B770-3E4D-7A45-88B0-C3483BC6FE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9254" y="1371601"/>
            <a:ext cx="1921864" cy="960932"/>
          </a:xfrm>
          <a:prstGeom prst="rect">
            <a:avLst/>
          </a:prstGeom>
          <a:ln>
            <a:solidFill>
              <a:schemeClr val="tx1"/>
            </a:solidFill>
          </a:ln>
        </p:spPr>
      </p:pic>
      <p:sp>
        <p:nvSpPr>
          <p:cNvPr id="8" name="TextBox 7">
            <a:extLst>
              <a:ext uri="{FF2B5EF4-FFF2-40B4-BE49-F238E27FC236}">
                <a16:creationId xmlns:a16="http://schemas.microsoft.com/office/drawing/2014/main" id="{B0422A3D-AAFF-3140-89B3-9E5ED0A780F0}"/>
              </a:ext>
            </a:extLst>
          </p:cNvPr>
          <p:cNvSpPr txBox="1"/>
          <p:nvPr/>
        </p:nvSpPr>
        <p:spPr>
          <a:xfrm>
            <a:off x="756336" y="5429073"/>
            <a:ext cx="1295399" cy="430887"/>
          </a:xfrm>
          <a:prstGeom prst="rect">
            <a:avLst/>
          </a:prstGeom>
          <a:noFill/>
        </p:spPr>
        <p:txBody>
          <a:bodyPr wrap="square" rtlCol="0">
            <a:spAutoFit/>
          </a:bodyPr>
          <a:lstStyle/>
          <a:p>
            <a:pPr algn="ctr"/>
            <a:fld id="{17E714FA-0CE1-448F-A387-DAE585036FF8}" type="slidenum">
              <a:rPr lang="ru-RU" sz="2200" b="1" smtClean="0">
                <a:latin typeface="Calibri" panose="020F0502020204030204" pitchFamily="34" charset="0"/>
                <a:cs typeface="Calibri" panose="020F0502020204030204" pitchFamily="34" charset="0"/>
              </a:rPr>
              <a:pPr algn="ctr"/>
              <a:t>16</a:t>
            </a:fld>
            <a:r>
              <a:rPr lang="ru-RU" sz="2200" b="1" dirty="0">
                <a:solidFill>
                  <a:schemeClr val="bg1">
                    <a:lumMod val="65000"/>
                  </a:schemeClr>
                </a:solidFill>
                <a:latin typeface="Calibri" panose="020F0502020204030204" pitchFamily="34" charset="0"/>
                <a:cs typeface="Calibri" panose="020F0502020204030204" pitchFamily="34" charset="0"/>
              </a:rPr>
              <a:t>/22</a:t>
            </a:r>
          </a:p>
        </p:txBody>
      </p:sp>
    </p:spTree>
    <p:extLst>
      <p:ext uri="{BB962C8B-B14F-4D97-AF65-F5344CB8AC3E}">
        <p14:creationId xmlns:p14="http://schemas.microsoft.com/office/powerpoint/2010/main" val="236575772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stomShape 2"/>
          <p:cNvSpPr/>
          <p:nvPr/>
        </p:nvSpPr>
        <p:spPr>
          <a:xfrm>
            <a:off x="2626006" y="1371601"/>
            <a:ext cx="9393929" cy="47489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ts val="2800"/>
              </a:lnSpc>
              <a:spcAft>
                <a:spcPts val="1200"/>
              </a:spcAft>
            </a:pPr>
            <a:endParaRPr lang="ru-RU" sz="4400" b="1" dirty="0"/>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541" y="497674"/>
            <a:ext cx="1492991" cy="1618379"/>
          </a:xfrm>
          <a:prstGeom prst="rect">
            <a:avLst/>
          </a:prstGeom>
        </p:spPr>
      </p:pic>
      <p:sp>
        <p:nvSpPr>
          <p:cNvPr id="7" name="CustomShape 2"/>
          <p:cNvSpPr/>
          <p:nvPr/>
        </p:nvSpPr>
        <p:spPr>
          <a:xfrm>
            <a:off x="2482822" y="289740"/>
            <a:ext cx="9680294" cy="41586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ts val="2800"/>
              </a:lnSpc>
              <a:spcAft>
                <a:spcPts val="1200"/>
              </a:spcAft>
            </a:pPr>
            <a:r>
              <a:rPr lang="ru-RU" sz="3200" b="1" cap="all" dirty="0">
                <a:solidFill>
                  <a:srgbClr val="C00000"/>
                </a:solidFill>
                <a:uFill>
                  <a:solidFill>
                    <a:srgbClr val="FFFFFF"/>
                  </a:solidFill>
                </a:uFill>
              </a:rPr>
              <a:t>Что мы знаем о лучших образовательных системах</a:t>
            </a:r>
            <a:endParaRPr lang="ru-RU" sz="3200" b="1" dirty="0">
              <a:solidFill>
                <a:srgbClr val="C00000"/>
              </a:solidFill>
            </a:endParaRPr>
          </a:p>
        </p:txBody>
      </p:sp>
      <p:sp>
        <p:nvSpPr>
          <p:cNvPr id="4" name="TextBox 3">
            <a:extLst>
              <a:ext uri="{FF2B5EF4-FFF2-40B4-BE49-F238E27FC236}">
                <a16:creationId xmlns:a16="http://schemas.microsoft.com/office/drawing/2014/main" id="{03A1786E-40D2-764B-A732-17ED10A9618F}"/>
              </a:ext>
            </a:extLst>
          </p:cNvPr>
          <p:cNvSpPr txBox="1"/>
          <p:nvPr/>
        </p:nvSpPr>
        <p:spPr>
          <a:xfrm>
            <a:off x="2964821" y="1035181"/>
            <a:ext cx="8716297" cy="5693866"/>
          </a:xfrm>
          <a:prstGeom prst="rect">
            <a:avLst/>
          </a:prstGeom>
          <a:noFill/>
        </p:spPr>
        <p:txBody>
          <a:bodyPr wrap="square" rtlCol="0">
            <a:spAutoFit/>
          </a:bodyPr>
          <a:lstStyle/>
          <a:p>
            <a:endParaRPr lang="ru-RU" sz="2800" dirty="0"/>
          </a:p>
          <a:p>
            <a:r>
              <a:rPr lang="ru-RU" sz="2800" b="1" cap="all" dirty="0">
                <a:solidFill>
                  <a:srgbClr val="0070C0"/>
                </a:solidFill>
                <a:uFill>
                  <a:solidFill>
                    <a:srgbClr val="FFFFFF"/>
                  </a:solidFill>
                </a:uFill>
              </a:rPr>
              <a:t>Общие черты</a:t>
            </a:r>
          </a:p>
          <a:p>
            <a:pPr marL="285750" indent="-285750">
              <a:buFont typeface="Arial" panose="020B0604020202020204" pitchFamily="34" charset="0"/>
              <a:buChar char="•"/>
            </a:pPr>
            <a:endParaRPr lang="ru-RU" sz="2800" dirty="0"/>
          </a:p>
          <a:p>
            <a:pPr marL="285750" indent="-285750">
              <a:buFont typeface="Arial" panose="020B0604020202020204" pitchFamily="34" charset="0"/>
              <a:buChar char="•"/>
            </a:pPr>
            <a:r>
              <a:rPr lang="ru-RU" sz="2800" dirty="0"/>
              <a:t>Стремление к предоставлению равных образовательных возможностей</a:t>
            </a:r>
          </a:p>
          <a:p>
            <a:pPr marL="285750" indent="-285750">
              <a:buFont typeface="Arial" panose="020B0604020202020204" pitchFamily="34" charset="0"/>
              <a:buChar char="•"/>
            </a:pPr>
            <a:r>
              <a:rPr lang="ru-RU" sz="2800" dirty="0"/>
              <a:t>Стремление удовлетворить разнообразные потребности учащихся, сильные стандарты</a:t>
            </a:r>
          </a:p>
          <a:p>
            <a:pPr marL="285750" indent="-285750">
              <a:buFont typeface="Arial" panose="020B0604020202020204" pitchFamily="34" charset="0"/>
              <a:buChar char="•"/>
            </a:pPr>
            <a:r>
              <a:rPr lang="ru-RU" sz="2800" dirty="0"/>
              <a:t>Стремление развивать систему подготовки учителя</a:t>
            </a:r>
          </a:p>
          <a:p>
            <a:pPr marL="285750" indent="-285750">
              <a:buFont typeface="Arial" panose="020B0604020202020204" pitchFamily="34" charset="0"/>
              <a:buChar char="•"/>
            </a:pPr>
            <a:r>
              <a:rPr lang="ru-RU" sz="2800" dirty="0"/>
              <a:t>Стремление поддерживать преподавание </a:t>
            </a:r>
          </a:p>
          <a:p>
            <a:pPr marL="285750" indent="-285750">
              <a:buFont typeface="Arial" panose="020B0604020202020204" pitchFamily="34" charset="0"/>
              <a:buChar char="•"/>
            </a:pPr>
            <a:r>
              <a:rPr lang="ru-RU" sz="2800" dirty="0"/>
              <a:t>Организация обмена опытом, горизонтальные связи</a:t>
            </a:r>
          </a:p>
          <a:p>
            <a:pPr marL="285750" indent="-285750">
              <a:buFont typeface="Arial" panose="020B0604020202020204" pitchFamily="34" charset="0"/>
              <a:buChar char="•"/>
            </a:pPr>
            <a:r>
              <a:rPr lang="ru-RU" sz="2800" dirty="0"/>
              <a:t>Последовательный контроль внедрения стандартов, долгосрочное планирование  </a:t>
            </a:r>
          </a:p>
          <a:p>
            <a:pPr marL="285750" indent="-285750">
              <a:buFont typeface="Arial" panose="020B0604020202020204" pitchFamily="34" charset="0"/>
              <a:buChar char="•"/>
            </a:pPr>
            <a:endParaRPr lang="en-US" sz="2800" dirty="0"/>
          </a:p>
        </p:txBody>
      </p:sp>
      <p:sp>
        <p:nvSpPr>
          <p:cNvPr id="6" name="TextBox 5">
            <a:extLst>
              <a:ext uri="{FF2B5EF4-FFF2-40B4-BE49-F238E27FC236}">
                <a16:creationId xmlns:a16="http://schemas.microsoft.com/office/drawing/2014/main" id="{4E065EA8-1C9A-5E46-8F8B-2927E2689289}"/>
              </a:ext>
            </a:extLst>
          </p:cNvPr>
          <p:cNvSpPr txBox="1"/>
          <p:nvPr/>
        </p:nvSpPr>
        <p:spPr>
          <a:xfrm>
            <a:off x="756336" y="5429073"/>
            <a:ext cx="1295399" cy="430887"/>
          </a:xfrm>
          <a:prstGeom prst="rect">
            <a:avLst/>
          </a:prstGeom>
          <a:noFill/>
        </p:spPr>
        <p:txBody>
          <a:bodyPr wrap="square" rtlCol="0">
            <a:spAutoFit/>
          </a:bodyPr>
          <a:lstStyle/>
          <a:p>
            <a:pPr algn="ctr"/>
            <a:fld id="{17E714FA-0CE1-448F-A387-DAE585036FF8}" type="slidenum">
              <a:rPr lang="ru-RU" sz="2200" b="1" smtClean="0">
                <a:latin typeface="Calibri" panose="020F0502020204030204" pitchFamily="34" charset="0"/>
                <a:cs typeface="Calibri" panose="020F0502020204030204" pitchFamily="34" charset="0"/>
              </a:rPr>
              <a:pPr algn="ctr"/>
              <a:t>17</a:t>
            </a:fld>
            <a:r>
              <a:rPr lang="ru-RU" sz="2200" b="1" dirty="0">
                <a:solidFill>
                  <a:schemeClr val="bg1">
                    <a:lumMod val="65000"/>
                  </a:schemeClr>
                </a:solidFill>
                <a:latin typeface="Calibri" panose="020F0502020204030204" pitchFamily="34" charset="0"/>
                <a:cs typeface="Calibri" panose="020F0502020204030204" pitchFamily="34" charset="0"/>
              </a:rPr>
              <a:t>/22</a:t>
            </a:r>
          </a:p>
        </p:txBody>
      </p:sp>
    </p:spTree>
    <p:extLst>
      <p:ext uri="{BB962C8B-B14F-4D97-AF65-F5344CB8AC3E}">
        <p14:creationId xmlns:p14="http://schemas.microsoft.com/office/powerpoint/2010/main" val="399426477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4978" y="150470"/>
            <a:ext cx="5727940" cy="6595980"/>
          </a:xfrm>
          <a:prstGeom prst="rect">
            <a:avLst/>
          </a:prstGeom>
        </p:spPr>
      </p:pic>
      <p:sp>
        <p:nvSpPr>
          <p:cNvPr id="3" name="Speech Bubble: Rectangle with Corners Rounded 2">
            <a:extLst>
              <a:ext uri="{FF2B5EF4-FFF2-40B4-BE49-F238E27FC236}">
                <a16:creationId xmlns:a16="http://schemas.microsoft.com/office/drawing/2014/main" id="{D55A4AC5-8A8B-4901-9C64-D0523EC2A6BD}"/>
              </a:ext>
            </a:extLst>
          </p:cNvPr>
          <p:cNvSpPr/>
          <p:nvPr/>
        </p:nvSpPr>
        <p:spPr>
          <a:xfrm>
            <a:off x="3034324" y="1318017"/>
            <a:ext cx="3151588" cy="2162516"/>
          </a:xfrm>
          <a:prstGeom prst="wedgeRoundRectCallout">
            <a:avLst>
              <a:gd name="adj1" fmla="val 61583"/>
              <a:gd name="adj2" fmla="val 45561"/>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defTabSz="1219170">
              <a:defRPr/>
            </a:pPr>
            <a:r>
              <a:rPr lang="ru-RU" sz="1867" dirty="0">
                <a:solidFill>
                  <a:prstClr val="black"/>
                </a:solidFill>
              </a:rPr>
              <a:t>Компетенции будущего: креативность / креативное мышление / изобретательское мышление, любопытство,</a:t>
            </a:r>
          </a:p>
          <a:p>
            <a:pPr defTabSz="1219170">
              <a:defRPr/>
            </a:pPr>
            <a:r>
              <a:rPr lang="ru-RU" sz="1867" dirty="0">
                <a:solidFill>
                  <a:prstClr val="black"/>
                </a:solidFill>
              </a:rPr>
              <a:t>способность мыслить глобально,…</a:t>
            </a:r>
            <a:r>
              <a:rPr lang="en-GB" sz="1867" dirty="0">
                <a:solidFill>
                  <a:prstClr val="white">
                    <a:lumMod val="50000"/>
                  </a:prstClr>
                </a:solidFill>
                <a:latin typeface="Calibri"/>
              </a:rPr>
              <a:t>. </a:t>
            </a:r>
          </a:p>
        </p:txBody>
      </p:sp>
      <p:sp>
        <p:nvSpPr>
          <p:cNvPr id="6" name="Speech Bubble: Rectangle with Corners Rounded 5">
            <a:extLst>
              <a:ext uri="{FF2B5EF4-FFF2-40B4-BE49-F238E27FC236}">
                <a16:creationId xmlns:a16="http://schemas.microsoft.com/office/drawing/2014/main" id="{158F0EED-CD75-450E-BB4E-4D6C77C26ED4}"/>
              </a:ext>
            </a:extLst>
          </p:cNvPr>
          <p:cNvSpPr/>
          <p:nvPr/>
        </p:nvSpPr>
        <p:spPr>
          <a:xfrm>
            <a:off x="3253977" y="4163010"/>
            <a:ext cx="2712282" cy="1819552"/>
          </a:xfrm>
          <a:prstGeom prst="wedgeRoundRectCallout">
            <a:avLst>
              <a:gd name="adj1" fmla="val 82670"/>
              <a:gd name="adj2" fmla="val 4772"/>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defTabSz="1219170">
              <a:defRPr/>
            </a:pPr>
            <a:r>
              <a:rPr lang="ru-RU" sz="1867" dirty="0">
                <a:solidFill>
                  <a:prstClr val="black"/>
                </a:solidFill>
              </a:rPr>
              <a:t>Развитые </a:t>
            </a:r>
            <a:r>
              <a:rPr lang="ru-RU" sz="1867" dirty="0" err="1">
                <a:solidFill>
                  <a:prstClr val="black"/>
                </a:solidFill>
              </a:rPr>
              <a:t>эмпатия</a:t>
            </a:r>
            <a:r>
              <a:rPr lang="ru-RU" sz="1867" dirty="0">
                <a:solidFill>
                  <a:prstClr val="black"/>
                </a:solidFill>
              </a:rPr>
              <a:t>, устойчивость к изменениям, доверие другим людям, …</a:t>
            </a:r>
            <a:endParaRPr lang="en-GB" sz="1867" dirty="0">
              <a:solidFill>
                <a:prstClr val="white">
                  <a:lumMod val="50000"/>
                </a:prstClr>
              </a:solidFill>
              <a:latin typeface="Calibri"/>
            </a:endParaRPr>
          </a:p>
        </p:txBody>
      </p:sp>
      <p:sp>
        <p:nvSpPr>
          <p:cNvPr id="7" name="Speech Bubble: Rectangle with Corners Rounded 6">
            <a:extLst>
              <a:ext uri="{FF2B5EF4-FFF2-40B4-BE49-F238E27FC236}">
                <a16:creationId xmlns:a16="http://schemas.microsoft.com/office/drawing/2014/main" id="{540C11F4-2AE2-4109-8667-16375D2FE4E1}"/>
              </a:ext>
            </a:extLst>
          </p:cNvPr>
          <p:cNvSpPr/>
          <p:nvPr/>
        </p:nvSpPr>
        <p:spPr>
          <a:xfrm>
            <a:off x="8437150" y="2399275"/>
            <a:ext cx="3435302" cy="2845899"/>
          </a:xfrm>
          <a:prstGeom prst="wedgeRoundRectCallout">
            <a:avLst>
              <a:gd name="adj1" fmla="val -64999"/>
              <a:gd name="adj2" fmla="val 673"/>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defTabSz="1219170">
              <a:defRPr/>
            </a:pPr>
            <a:r>
              <a:rPr lang="ru-RU" sz="1867" dirty="0">
                <a:solidFill>
                  <a:prstClr val="black"/>
                </a:solidFill>
              </a:rPr>
              <a:t>Способность брать на себя ответственность, моральная и интеллектуальная зрелость, развитая способность самооценки, умение учиться, внимание, навыки разрешения конфликта, …</a:t>
            </a:r>
            <a:endParaRPr lang="en-GB" sz="1867" dirty="0">
              <a:solidFill>
                <a:prstClr val="white">
                  <a:lumMod val="50000"/>
                </a:prstClr>
              </a:solidFill>
              <a:latin typeface="Calibri"/>
            </a:endParaRPr>
          </a:p>
        </p:txBody>
      </p:sp>
      <p:pic>
        <p:nvPicPr>
          <p:cNvPr id="10" name="Рисунок 9">
            <a:extLst>
              <a:ext uri="{FF2B5EF4-FFF2-40B4-BE49-F238E27FC236}">
                <a16:creationId xmlns:a16="http://schemas.microsoft.com/office/drawing/2014/main" id="{30667665-2834-F542-9C3A-14B68B9627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541" y="497674"/>
            <a:ext cx="1492991" cy="1618379"/>
          </a:xfrm>
          <a:prstGeom prst="rect">
            <a:avLst/>
          </a:prstGeom>
        </p:spPr>
      </p:pic>
      <p:pic>
        <p:nvPicPr>
          <p:cNvPr id="11" name="Рисунок 10">
            <a:extLst>
              <a:ext uri="{FF2B5EF4-FFF2-40B4-BE49-F238E27FC236}">
                <a16:creationId xmlns:a16="http://schemas.microsoft.com/office/drawing/2014/main" id="{5B91884F-BC5B-5443-A923-6FFAEB3F9E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736" y="2399275"/>
            <a:ext cx="2006600" cy="673100"/>
          </a:xfrm>
          <a:prstGeom prst="rect">
            <a:avLst/>
          </a:prstGeom>
        </p:spPr>
      </p:pic>
      <p:sp>
        <p:nvSpPr>
          <p:cNvPr id="9" name="TextBox 8">
            <a:extLst>
              <a:ext uri="{FF2B5EF4-FFF2-40B4-BE49-F238E27FC236}">
                <a16:creationId xmlns:a16="http://schemas.microsoft.com/office/drawing/2014/main" id="{C9EA5F5C-9C29-F44C-B0CB-7F00D449C865}"/>
              </a:ext>
            </a:extLst>
          </p:cNvPr>
          <p:cNvSpPr txBox="1"/>
          <p:nvPr/>
        </p:nvSpPr>
        <p:spPr>
          <a:xfrm>
            <a:off x="756336" y="5429073"/>
            <a:ext cx="1295399" cy="430887"/>
          </a:xfrm>
          <a:prstGeom prst="rect">
            <a:avLst/>
          </a:prstGeom>
          <a:noFill/>
        </p:spPr>
        <p:txBody>
          <a:bodyPr wrap="square" rtlCol="0">
            <a:spAutoFit/>
          </a:bodyPr>
          <a:lstStyle/>
          <a:p>
            <a:pPr algn="ctr"/>
            <a:fld id="{17E714FA-0CE1-448F-A387-DAE585036FF8}" type="slidenum">
              <a:rPr lang="ru-RU" sz="2200" b="1" smtClean="0">
                <a:latin typeface="Calibri" panose="020F0502020204030204" pitchFamily="34" charset="0"/>
                <a:cs typeface="Calibri" panose="020F0502020204030204" pitchFamily="34" charset="0"/>
              </a:rPr>
              <a:pPr algn="ctr"/>
              <a:t>18</a:t>
            </a:fld>
            <a:r>
              <a:rPr lang="ru-RU" sz="2200" b="1" dirty="0">
                <a:solidFill>
                  <a:schemeClr val="bg1">
                    <a:lumMod val="65000"/>
                  </a:schemeClr>
                </a:solidFill>
                <a:latin typeface="Calibri" panose="020F0502020204030204" pitchFamily="34" charset="0"/>
                <a:cs typeface="Calibri" panose="020F0502020204030204" pitchFamily="34" charset="0"/>
              </a:rPr>
              <a:t>/22</a:t>
            </a:r>
          </a:p>
        </p:txBody>
      </p:sp>
    </p:spTree>
    <p:extLst>
      <p:ext uri="{BB962C8B-B14F-4D97-AF65-F5344CB8AC3E}">
        <p14:creationId xmlns:p14="http://schemas.microsoft.com/office/powerpoint/2010/main" val="402462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stomShape 2"/>
          <p:cNvSpPr/>
          <p:nvPr/>
        </p:nvSpPr>
        <p:spPr>
          <a:xfrm>
            <a:off x="2626006" y="1371601"/>
            <a:ext cx="9393929" cy="47489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ts val="2800"/>
              </a:lnSpc>
              <a:spcAft>
                <a:spcPts val="1200"/>
              </a:spcAft>
            </a:pPr>
            <a:endParaRPr lang="ru-RU" sz="4400" b="1" dirty="0"/>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541" y="497674"/>
            <a:ext cx="1492991" cy="1618379"/>
          </a:xfrm>
          <a:prstGeom prst="rect">
            <a:avLst/>
          </a:prstGeom>
        </p:spPr>
      </p:pic>
      <p:sp>
        <p:nvSpPr>
          <p:cNvPr id="7" name="CustomShape 2"/>
          <p:cNvSpPr/>
          <p:nvPr/>
        </p:nvSpPr>
        <p:spPr>
          <a:xfrm>
            <a:off x="2482822" y="289740"/>
            <a:ext cx="9680294" cy="41586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ts val="2800"/>
              </a:lnSpc>
              <a:spcAft>
                <a:spcPts val="1200"/>
              </a:spcAft>
            </a:pPr>
            <a:r>
              <a:rPr lang="ru-RU" sz="3200" b="1" cap="all" dirty="0">
                <a:solidFill>
                  <a:srgbClr val="C00000"/>
                </a:solidFill>
                <a:uFill>
                  <a:solidFill>
                    <a:srgbClr val="FFFFFF"/>
                  </a:solidFill>
                </a:uFill>
                <a:latin typeface="+mj-lt"/>
              </a:rPr>
              <a:t>Примеры успеха</a:t>
            </a:r>
            <a:endParaRPr lang="ru-RU" sz="3200" b="1" dirty="0">
              <a:solidFill>
                <a:srgbClr val="C00000"/>
              </a:solidFill>
            </a:endParaRPr>
          </a:p>
        </p:txBody>
      </p:sp>
      <p:pic>
        <p:nvPicPr>
          <p:cNvPr id="6" name="Рисунок 5">
            <a:extLst>
              <a:ext uri="{FF2B5EF4-FFF2-40B4-BE49-F238E27FC236}">
                <a16:creationId xmlns:a16="http://schemas.microsoft.com/office/drawing/2014/main" id="{AFBE1820-1C2F-344B-9A72-08D69E0DCD22}"/>
              </a:ext>
            </a:extLst>
          </p:cNvPr>
          <p:cNvPicPr>
            <a:picLocks noChangeAspect="1"/>
          </p:cNvPicPr>
          <p:nvPr/>
        </p:nvPicPr>
        <p:blipFill rotWithShape="1">
          <a:blip r:embed="rId4">
            <a:extLst>
              <a:ext uri="{28A0092B-C50C-407E-A947-70E740481C1C}">
                <a14:useLocalDpi xmlns:a14="http://schemas.microsoft.com/office/drawing/2010/main" val="0"/>
              </a:ext>
            </a:extLst>
          </a:blip>
          <a:srcRect r="7459"/>
          <a:stretch/>
        </p:blipFill>
        <p:spPr>
          <a:xfrm>
            <a:off x="2389852" y="0"/>
            <a:ext cx="4509010" cy="6917235"/>
          </a:xfrm>
          <a:prstGeom prst="rect">
            <a:avLst/>
          </a:prstGeom>
        </p:spPr>
      </p:pic>
      <p:pic>
        <p:nvPicPr>
          <p:cNvPr id="8" name="Рисунок 7">
            <a:extLst>
              <a:ext uri="{FF2B5EF4-FFF2-40B4-BE49-F238E27FC236}">
                <a16:creationId xmlns:a16="http://schemas.microsoft.com/office/drawing/2014/main" id="{307DB9E7-C94D-EE4A-B460-750B47D7FA34}"/>
              </a:ext>
            </a:extLst>
          </p:cNvPr>
          <p:cNvPicPr>
            <a:picLocks noChangeAspect="1"/>
          </p:cNvPicPr>
          <p:nvPr/>
        </p:nvPicPr>
        <p:blipFill rotWithShape="1">
          <a:blip r:embed="rId5">
            <a:extLst>
              <a:ext uri="{28A0092B-C50C-407E-A947-70E740481C1C}">
                <a14:useLocalDpi xmlns:a14="http://schemas.microsoft.com/office/drawing/2010/main" val="0"/>
              </a:ext>
            </a:extLst>
          </a:blip>
          <a:srcRect r="4365"/>
          <a:stretch/>
        </p:blipFill>
        <p:spPr>
          <a:xfrm>
            <a:off x="6406015" y="1"/>
            <a:ext cx="5757101" cy="6917234"/>
          </a:xfrm>
          <a:prstGeom prst="rect">
            <a:avLst/>
          </a:prstGeom>
        </p:spPr>
      </p:pic>
      <p:sp>
        <p:nvSpPr>
          <p:cNvPr id="9" name="TextBox 8">
            <a:extLst>
              <a:ext uri="{FF2B5EF4-FFF2-40B4-BE49-F238E27FC236}">
                <a16:creationId xmlns:a16="http://schemas.microsoft.com/office/drawing/2014/main" id="{E3526E6B-8F83-A941-A3FF-E6A473C94AB6}"/>
              </a:ext>
            </a:extLst>
          </p:cNvPr>
          <p:cNvSpPr txBox="1"/>
          <p:nvPr/>
        </p:nvSpPr>
        <p:spPr>
          <a:xfrm>
            <a:off x="109778" y="5042118"/>
            <a:ext cx="2136893" cy="1815882"/>
          </a:xfrm>
          <a:prstGeom prst="rect">
            <a:avLst/>
          </a:prstGeom>
          <a:noFill/>
        </p:spPr>
        <p:txBody>
          <a:bodyPr wrap="square" rtlCol="0">
            <a:spAutoFit/>
          </a:bodyPr>
          <a:lstStyle/>
          <a:p>
            <a:r>
              <a:rPr lang="ru-RU" sz="1600" dirty="0">
                <a:latin typeface="Arial" pitchFamily="34" charset="0"/>
                <a:cs typeface="Arial" pitchFamily="34" charset="0"/>
              </a:rPr>
              <a:t>При условии, что каждый ребёнок овладел базовыми навыками, </a:t>
            </a:r>
          </a:p>
          <a:p>
            <a:r>
              <a:rPr lang="ru-RU" sz="1600" dirty="0">
                <a:latin typeface="Arial" pitchFamily="34" charset="0"/>
                <a:cs typeface="Arial" pitchFamily="34" charset="0"/>
              </a:rPr>
              <a:t>экономики стран показали бы сильный рост</a:t>
            </a:r>
          </a:p>
        </p:txBody>
      </p:sp>
      <p:pic>
        <p:nvPicPr>
          <p:cNvPr id="10" name="Рисунок 9">
            <a:extLst>
              <a:ext uri="{FF2B5EF4-FFF2-40B4-BE49-F238E27FC236}">
                <a16:creationId xmlns:a16="http://schemas.microsoft.com/office/drawing/2014/main" id="{E0FBF8B1-C7E6-9440-941D-715BE8EDFA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0736" y="2399275"/>
            <a:ext cx="2006600" cy="673100"/>
          </a:xfrm>
          <a:prstGeom prst="rect">
            <a:avLst/>
          </a:prstGeom>
        </p:spPr>
      </p:pic>
    </p:spTree>
    <p:extLst>
      <p:ext uri="{BB962C8B-B14F-4D97-AF65-F5344CB8AC3E}">
        <p14:creationId xmlns:p14="http://schemas.microsoft.com/office/powerpoint/2010/main" val="284608247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stomShape 2"/>
          <p:cNvSpPr/>
          <p:nvPr/>
        </p:nvSpPr>
        <p:spPr>
          <a:xfrm>
            <a:off x="2626006" y="1371601"/>
            <a:ext cx="9393929" cy="47489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ts val="2800"/>
              </a:lnSpc>
              <a:spcAft>
                <a:spcPts val="1200"/>
              </a:spcAft>
            </a:pPr>
            <a:endParaRPr lang="ru-RU" sz="4400" b="1" dirty="0"/>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541" y="497674"/>
            <a:ext cx="1492991" cy="1618379"/>
          </a:xfrm>
          <a:prstGeom prst="rect">
            <a:avLst/>
          </a:prstGeom>
        </p:spPr>
      </p:pic>
      <p:sp>
        <p:nvSpPr>
          <p:cNvPr id="7" name="CustomShape 2"/>
          <p:cNvSpPr/>
          <p:nvPr/>
        </p:nvSpPr>
        <p:spPr>
          <a:xfrm>
            <a:off x="2482823" y="497674"/>
            <a:ext cx="9680294" cy="41586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ts val="2800"/>
              </a:lnSpc>
              <a:spcAft>
                <a:spcPts val="1200"/>
              </a:spcAft>
            </a:pPr>
            <a:r>
              <a:rPr lang="ru-RU" sz="3200" b="1" cap="all" dirty="0" err="1">
                <a:solidFill>
                  <a:srgbClr val="C00000"/>
                </a:solidFill>
                <a:uFill>
                  <a:solidFill>
                    <a:srgbClr val="FFFFFF"/>
                  </a:solidFill>
                </a:uFill>
              </a:rPr>
              <a:t>Мси</a:t>
            </a:r>
            <a:r>
              <a:rPr lang="ru-RU" sz="3200" b="1" cap="all" dirty="0">
                <a:solidFill>
                  <a:srgbClr val="C00000"/>
                </a:solidFill>
                <a:uFill>
                  <a:solidFill>
                    <a:srgbClr val="FFFFFF"/>
                  </a:solidFill>
                </a:uFill>
              </a:rPr>
              <a:t>: образовательная организация</a:t>
            </a:r>
            <a:endParaRPr lang="ru-RU" sz="3200" b="1" dirty="0">
              <a:solidFill>
                <a:srgbClr val="C00000"/>
              </a:solidFill>
            </a:endParaRPr>
          </a:p>
        </p:txBody>
      </p:sp>
      <p:sp>
        <p:nvSpPr>
          <p:cNvPr id="4" name="TextBox 3">
            <a:extLst>
              <a:ext uri="{FF2B5EF4-FFF2-40B4-BE49-F238E27FC236}">
                <a16:creationId xmlns:a16="http://schemas.microsoft.com/office/drawing/2014/main" id="{03A1786E-40D2-764B-A732-17ED10A9618F}"/>
              </a:ext>
            </a:extLst>
          </p:cNvPr>
          <p:cNvSpPr txBox="1"/>
          <p:nvPr/>
        </p:nvSpPr>
        <p:spPr>
          <a:xfrm>
            <a:off x="2626006" y="1104342"/>
            <a:ext cx="8716297" cy="6145272"/>
          </a:xfrm>
          <a:prstGeom prst="rect">
            <a:avLst/>
          </a:prstGeom>
          <a:noFill/>
        </p:spPr>
        <p:txBody>
          <a:bodyPr wrap="square" rtlCol="0">
            <a:spAutoFit/>
          </a:bodyPr>
          <a:lstStyle/>
          <a:p>
            <a:pPr>
              <a:lnSpc>
                <a:spcPts val="2800"/>
              </a:lnSpc>
              <a:spcAft>
                <a:spcPts val="1200"/>
              </a:spcAft>
            </a:pPr>
            <a:r>
              <a:rPr lang="ru-RU" sz="2800" b="1" cap="all" dirty="0">
                <a:solidFill>
                  <a:srgbClr val="0070C0"/>
                </a:solidFill>
                <a:uFill>
                  <a:solidFill>
                    <a:srgbClr val="FFFFFF"/>
                  </a:solidFill>
                </a:uFill>
              </a:rPr>
              <a:t>Школьный координатор</a:t>
            </a:r>
            <a:endParaRPr lang="ru-RU" sz="2400" b="1" dirty="0"/>
          </a:p>
          <a:p>
            <a:pPr marL="285750" indent="-285750">
              <a:buFont typeface="Arial" panose="020B0604020202020204" pitchFamily="34" charset="0"/>
              <a:buChar char="•"/>
            </a:pPr>
            <a:r>
              <a:rPr lang="ru-RU" sz="2800" dirty="0"/>
              <a:t>Взаимодействие с РК</a:t>
            </a:r>
          </a:p>
          <a:p>
            <a:pPr marL="285750" indent="-285750">
              <a:buFont typeface="Arial" panose="020B0604020202020204" pitchFamily="34" charset="0"/>
              <a:buChar char="•"/>
            </a:pPr>
            <a:r>
              <a:rPr lang="ru-RU" sz="2800" dirty="0"/>
              <a:t>Управление школьной командой</a:t>
            </a:r>
          </a:p>
          <a:p>
            <a:r>
              <a:rPr lang="ru-RU" sz="2800" b="1" cap="all" dirty="0">
                <a:solidFill>
                  <a:srgbClr val="0070C0"/>
                </a:solidFill>
                <a:uFill>
                  <a:solidFill>
                    <a:srgbClr val="FFFFFF"/>
                  </a:solidFill>
                </a:uFill>
              </a:rPr>
              <a:t>Технический специалист</a:t>
            </a:r>
            <a:endParaRPr lang="ru-RU" sz="2800" dirty="0"/>
          </a:p>
          <a:p>
            <a:pPr marL="285750" indent="-285750">
              <a:buFont typeface="Arial" panose="020B0604020202020204" pitchFamily="34" charset="0"/>
              <a:buChar char="•"/>
            </a:pPr>
            <a:r>
              <a:rPr lang="ru-RU" sz="2800" dirty="0"/>
              <a:t>Проверка готовности оборудования</a:t>
            </a:r>
          </a:p>
          <a:p>
            <a:pPr marL="285750" indent="-285750">
              <a:buFont typeface="Arial" panose="020B0604020202020204" pitchFamily="34" charset="0"/>
              <a:buChar char="•"/>
            </a:pPr>
            <a:r>
              <a:rPr lang="ru-RU" sz="2800" dirty="0"/>
              <a:t>Установка ПО</a:t>
            </a:r>
          </a:p>
          <a:p>
            <a:r>
              <a:rPr lang="ru-RU" sz="2800" b="1" cap="all" dirty="0">
                <a:solidFill>
                  <a:srgbClr val="0070C0"/>
                </a:solidFill>
                <a:uFill>
                  <a:solidFill>
                    <a:srgbClr val="FFFFFF"/>
                  </a:solidFill>
                </a:uFill>
              </a:rPr>
              <a:t>Организатор в аудитории</a:t>
            </a:r>
            <a:endParaRPr lang="ru-RU" sz="2800" dirty="0"/>
          </a:p>
          <a:p>
            <a:pPr marL="285750" indent="-285750">
              <a:buFont typeface="Arial" panose="020B0604020202020204" pitchFamily="34" charset="0"/>
              <a:buChar char="•"/>
            </a:pPr>
            <a:r>
              <a:rPr lang="ru-RU" sz="2800" dirty="0"/>
              <a:t>Следование обязательным процедурам</a:t>
            </a:r>
          </a:p>
          <a:p>
            <a:pPr marL="285750" indent="-285750">
              <a:buFont typeface="Arial" panose="020B0604020202020204" pitchFamily="34" charset="0"/>
              <a:buChar char="•"/>
            </a:pPr>
            <a:r>
              <a:rPr lang="ru-RU" sz="2800" dirty="0"/>
              <a:t>Соблюдение регламентированного времени  </a:t>
            </a:r>
          </a:p>
          <a:p>
            <a:pPr marL="285750" indent="-285750">
              <a:buFont typeface="Arial" panose="020B0604020202020204" pitchFamily="34" charset="0"/>
              <a:buChar char="•"/>
            </a:pPr>
            <a:r>
              <a:rPr lang="ru-RU" sz="2800" dirty="0"/>
              <a:t>Обеспечение единообразия этапов оценки </a:t>
            </a:r>
          </a:p>
          <a:p>
            <a:pPr marL="285750" indent="-285750">
              <a:buFont typeface="Arial" panose="020B0604020202020204" pitchFamily="34" charset="0"/>
              <a:buChar char="•"/>
            </a:pPr>
            <a:r>
              <a:rPr lang="ru-RU" sz="2800" dirty="0"/>
              <a:t>Заполнение протоколов</a:t>
            </a:r>
          </a:p>
          <a:p>
            <a:r>
              <a:rPr lang="ru-RU" sz="2800" b="1" cap="all" dirty="0">
                <a:solidFill>
                  <a:srgbClr val="0070C0"/>
                </a:solidFill>
                <a:uFill>
                  <a:solidFill>
                    <a:srgbClr val="FFFFFF"/>
                  </a:solidFill>
                </a:uFill>
              </a:rPr>
              <a:t>Независимые Наблюдатели</a:t>
            </a:r>
            <a:endParaRPr lang="ru-RU" sz="2800" dirty="0"/>
          </a:p>
          <a:p>
            <a:r>
              <a:rPr lang="ru-RU" sz="2800" dirty="0"/>
              <a:t> </a:t>
            </a:r>
          </a:p>
          <a:p>
            <a:endParaRPr lang="ru-RU" sz="2400" dirty="0"/>
          </a:p>
        </p:txBody>
      </p:sp>
      <p:sp>
        <p:nvSpPr>
          <p:cNvPr id="6" name="TextBox 5">
            <a:extLst>
              <a:ext uri="{FF2B5EF4-FFF2-40B4-BE49-F238E27FC236}">
                <a16:creationId xmlns:a16="http://schemas.microsoft.com/office/drawing/2014/main" id="{B3F7EACE-0877-B441-AE16-261F144DEFE1}"/>
              </a:ext>
            </a:extLst>
          </p:cNvPr>
          <p:cNvSpPr txBox="1"/>
          <p:nvPr/>
        </p:nvSpPr>
        <p:spPr>
          <a:xfrm>
            <a:off x="756336" y="5429073"/>
            <a:ext cx="1295399" cy="430887"/>
          </a:xfrm>
          <a:prstGeom prst="rect">
            <a:avLst/>
          </a:prstGeom>
          <a:noFill/>
        </p:spPr>
        <p:txBody>
          <a:bodyPr wrap="square" rtlCol="0">
            <a:spAutoFit/>
          </a:bodyPr>
          <a:lstStyle/>
          <a:p>
            <a:pPr algn="ctr"/>
            <a:fld id="{17E714FA-0CE1-448F-A387-DAE585036FF8}" type="slidenum">
              <a:rPr lang="ru-RU" sz="2200" b="1" smtClean="0">
                <a:latin typeface="Calibri" panose="020F0502020204030204" pitchFamily="34" charset="0"/>
                <a:cs typeface="Calibri" panose="020F0502020204030204" pitchFamily="34" charset="0"/>
              </a:rPr>
              <a:pPr algn="ctr"/>
              <a:t>2</a:t>
            </a:fld>
            <a:r>
              <a:rPr lang="ru-RU" sz="2200" b="1" dirty="0">
                <a:solidFill>
                  <a:schemeClr val="bg1">
                    <a:lumMod val="65000"/>
                  </a:schemeClr>
                </a:solidFill>
                <a:latin typeface="Calibri" panose="020F0502020204030204" pitchFamily="34" charset="0"/>
                <a:cs typeface="Calibri" panose="020F0502020204030204" pitchFamily="34" charset="0"/>
              </a:rPr>
              <a:t>/22</a:t>
            </a:r>
          </a:p>
        </p:txBody>
      </p:sp>
    </p:spTree>
    <p:extLst>
      <p:ext uri="{BB962C8B-B14F-4D97-AF65-F5344CB8AC3E}">
        <p14:creationId xmlns:p14="http://schemas.microsoft.com/office/powerpoint/2010/main" val="2572973010"/>
      </p:ext>
    </p:extLst>
  </p:cSld>
  <p:clrMapOvr>
    <a:masterClrMapping/>
  </p:clrMapOvr>
  <p:timing>
    <p:tnLst>
      <p:par>
        <p:cTn id="1" dur="indefinite" restart="never" nodeType="tmRoot">
          <p:childTnLst>
            <p:seq>
              <p:cTn id="2"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xEl>
                                              <p:pRg st="0" end="0"/>
                                            </p:txEl>
                                          </p:spTgt>
                                        </p:tgtEl>
                                      </p:cBhvr>
                                    </p:animEffect>
                                    <p:set>
                                      <p:cBhvr>
                                        <p:cTn id="7" dur="1" fill="hold">
                                          <p:stCondLst>
                                            <p:cond delay="499"/>
                                          </p:stCondLst>
                                        </p:cTn>
                                        <p:tgtEl>
                                          <p:spTgt spid="4">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
                                            <p:txEl>
                                              <p:pRg st="1" end="1"/>
                                            </p:txEl>
                                          </p:spTgt>
                                        </p:tgtEl>
                                      </p:cBhvr>
                                    </p:animEffect>
                                    <p:set>
                                      <p:cBhvr>
                                        <p:cTn id="10" dur="1" fill="hold">
                                          <p:stCondLst>
                                            <p:cond delay="499"/>
                                          </p:stCondLst>
                                        </p:cTn>
                                        <p:tgtEl>
                                          <p:spTgt spid="4">
                                            <p:txEl>
                                              <p:pRg st="1" end="1"/>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4">
                                            <p:txEl>
                                              <p:pRg st="2" end="2"/>
                                            </p:txEl>
                                          </p:spTgt>
                                        </p:tgtEl>
                                      </p:cBhvr>
                                    </p:animEffect>
                                    <p:set>
                                      <p:cBhvr>
                                        <p:cTn id="13" dur="1" fill="hold">
                                          <p:stCondLst>
                                            <p:cond delay="499"/>
                                          </p:stCondLst>
                                        </p:cTn>
                                        <p:tgtEl>
                                          <p:spTgt spid="4">
                                            <p:txEl>
                                              <p:pRg st="2" end="2"/>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4">
                                            <p:txEl>
                                              <p:pRg st="3" end="3"/>
                                            </p:txEl>
                                          </p:spTgt>
                                        </p:tgtEl>
                                      </p:cBhvr>
                                    </p:animEffect>
                                    <p:set>
                                      <p:cBhvr>
                                        <p:cTn id="16" dur="1" fill="hold">
                                          <p:stCondLst>
                                            <p:cond delay="499"/>
                                          </p:stCondLst>
                                        </p:cTn>
                                        <p:tgtEl>
                                          <p:spTgt spid="4">
                                            <p:txEl>
                                              <p:pRg st="3" end="3"/>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4">
                                            <p:txEl>
                                              <p:pRg st="4" end="4"/>
                                            </p:txEl>
                                          </p:spTgt>
                                        </p:tgtEl>
                                      </p:cBhvr>
                                    </p:animEffect>
                                    <p:set>
                                      <p:cBhvr>
                                        <p:cTn id="19" dur="1" fill="hold">
                                          <p:stCondLst>
                                            <p:cond delay="499"/>
                                          </p:stCondLst>
                                        </p:cTn>
                                        <p:tgtEl>
                                          <p:spTgt spid="4">
                                            <p:txEl>
                                              <p:pRg st="4" end="4"/>
                                            </p:txEl>
                                          </p:spTgt>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4">
                                            <p:txEl>
                                              <p:pRg st="5" end="5"/>
                                            </p:txEl>
                                          </p:spTgt>
                                        </p:tgtEl>
                                      </p:cBhvr>
                                    </p:animEffect>
                                    <p:set>
                                      <p:cBhvr>
                                        <p:cTn id="22" dur="1" fill="hold">
                                          <p:stCondLst>
                                            <p:cond delay="499"/>
                                          </p:stCondLst>
                                        </p:cTn>
                                        <p:tgtEl>
                                          <p:spTgt spid="4">
                                            <p:txEl>
                                              <p:pRg st="5" end="5"/>
                                            </p:txEl>
                                          </p:spTgt>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4">
                                            <p:txEl>
                                              <p:pRg st="6" end="6"/>
                                            </p:txEl>
                                          </p:spTgt>
                                        </p:tgtEl>
                                      </p:cBhvr>
                                    </p:animEffect>
                                    <p:set>
                                      <p:cBhvr>
                                        <p:cTn id="25" dur="1" fill="hold">
                                          <p:stCondLst>
                                            <p:cond delay="499"/>
                                          </p:stCondLst>
                                        </p:cTn>
                                        <p:tgtEl>
                                          <p:spTgt spid="4">
                                            <p:txEl>
                                              <p:pRg st="6" end="6"/>
                                            </p:txEl>
                                          </p:spTgt>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4">
                                            <p:txEl>
                                              <p:pRg st="7" end="7"/>
                                            </p:txEl>
                                          </p:spTgt>
                                        </p:tgtEl>
                                      </p:cBhvr>
                                    </p:animEffect>
                                    <p:set>
                                      <p:cBhvr>
                                        <p:cTn id="28" dur="1" fill="hold">
                                          <p:stCondLst>
                                            <p:cond delay="499"/>
                                          </p:stCondLst>
                                        </p:cTn>
                                        <p:tgtEl>
                                          <p:spTgt spid="4">
                                            <p:txEl>
                                              <p:pRg st="7" end="7"/>
                                            </p:txEl>
                                          </p:spTgt>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4">
                                            <p:txEl>
                                              <p:pRg st="8" end="8"/>
                                            </p:txEl>
                                          </p:spTgt>
                                        </p:tgtEl>
                                      </p:cBhvr>
                                    </p:animEffect>
                                    <p:set>
                                      <p:cBhvr>
                                        <p:cTn id="31" dur="1" fill="hold">
                                          <p:stCondLst>
                                            <p:cond delay="499"/>
                                          </p:stCondLst>
                                        </p:cTn>
                                        <p:tgtEl>
                                          <p:spTgt spid="4">
                                            <p:txEl>
                                              <p:pRg st="8" end="8"/>
                                            </p:txEl>
                                          </p:spTgt>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4">
                                            <p:txEl>
                                              <p:pRg st="9" end="9"/>
                                            </p:txEl>
                                          </p:spTgt>
                                        </p:tgtEl>
                                      </p:cBhvr>
                                    </p:animEffect>
                                    <p:set>
                                      <p:cBhvr>
                                        <p:cTn id="34" dur="1" fill="hold">
                                          <p:stCondLst>
                                            <p:cond delay="499"/>
                                          </p:stCondLst>
                                        </p:cTn>
                                        <p:tgtEl>
                                          <p:spTgt spid="4">
                                            <p:txEl>
                                              <p:pRg st="9" end="9"/>
                                            </p:txEl>
                                          </p:spTgt>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4">
                                            <p:txEl>
                                              <p:pRg st="10" end="10"/>
                                            </p:txEl>
                                          </p:spTgt>
                                        </p:tgtEl>
                                      </p:cBhvr>
                                    </p:animEffect>
                                    <p:set>
                                      <p:cBhvr>
                                        <p:cTn id="37" dur="1" fill="hold">
                                          <p:stCondLst>
                                            <p:cond delay="499"/>
                                          </p:stCondLst>
                                        </p:cTn>
                                        <p:tgtEl>
                                          <p:spTgt spid="4">
                                            <p:txEl>
                                              <p:pRg st="10" end="10"/>
                                            </p:txEl>
                                          </p:spTgt>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4">
                                            <p:txEl>
                                              <p:pRg st="11" end="11"/>
                                            </p:txEl>
                                          </p:spTgt>
                                        </p:tgtEl>
                                      </p:cBhvr>
                                    </p:animEffect>
                                    <p:set>
                                      <p:cBhvr>
                                        <p:cTn id="40" dur="1" fill="hold">
                                          <p:stCondLst>
                                            <p:cond delay="499"/>
                                          </p:stCondLst>
                                        </p:cTn>
                                        <p:tgtEl>
                                          <p:spTgt spid="4">
                                            <p:txEl>
                                              <p:pRg st="11" end="11"/>
                                            </p:txEl>
                                          </p:spTgt>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4">
                                            <p:txEl>
                                              <p:pRg st="12" end="12"/>
                                            </p:txEl>
                                          </p:spTgt>
                                        </p:tgtEl>
                                      </p:cBhvr>
                                    </p:animEffect>
                                    <p:set>
                                      <p:cBhvr>
                                        <p:cTn id="43" dur="1" fill="hold">
                                          <p:stCondLst>
                                            <p:cond delay="499"/>
                                          </p:stCondLst>
                                        </p:cTn>
                                        <p:tgtEl>
                                          <p:spTgt spid="4">
                                            <p:txEl>
                                              <p:pRg st="12" end="1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stomShape 2"/>
          <p:cNvSpPr/>
          <p:nvPr/>
        </p:nvSpPr>
        <p:spPr>
          <a:xfrm>
            <a:off x="2626006" y="1371601"/>
            <a:ext cx="9393929" cy="47489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ts val="2800"/>
              </a:lnSpc>
              <a:spcAft>
                <a:spcPts val="1200"/>
              </a:spcAft>
            </a:pPr>
            <a:endParaRPr lang="ru-RU" sz="4400" b="1" dirty="0"/>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541" y="497674"/>
            <a:ext cx="1492991" cy="1618379"/>
          </a:xfrm>
          <a:prstGeom prst="rect">
            <a:avLst/>
          </a:prstGeom>
        </p:spPr>
      </p:pic>
      <p:sp>
        <p:nvSpPr>
          <p:cNvPr id="7" name="CustomShape 2"/>
          <p:cNvSpPr/>
          <p:nvPr/>
        </p:nvSpPr>
        <p:spPr>
          <a:xfrm>
            <a:off x="2482822" y="289740"/>
            <a:ext cx="9680294" cy="41586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ts val="2800"/>
              </a:lnSpc>
              <a:spcAft>
                <a:spcPts val="1200"/>
              </a:spcAft>
            </a:pPr>
            <a:r>
              <a:rPr lang="ru-RU" sz="3200" b="1" cap="all" dirty="0">
                <a:solidFill>
                  <a:srgbClr val="C00000"/>
                </a:solidFill>
                <a:uFill>
                  <a:solidFill>
                    <a:srgbClr val="FFFFFF"/>
                  </a:solidFill>
                </a:uFill>
                <a:latin typeface="+mj-lt"/>
              </a:rPr>
              <a:t>Организация исследований</a:t>
            </a:r>
            <a:endParaRPr lang="ru-RU" sz="3200" b="1" dirty="0">
              <a:solidFill>
                <a:srgbClr val="C00000"/>
              </a:solidFill>
            </a:endParaRPr>
          </a:p>
        </p:txBody>
      </p:sp>
      <p:sp>
        <p:nvSpPr>
          <p:cNvPr id="4" name="TextBox 3">
            <a:extLst>
              <a:ext uri="{FF2B5EF4-FFF2-40B4-BE49-F238E27FC236}">
                <a16:creationId xmlns:a16="http://schemas.microsoft.com/office/drawing/2014/main" id="{03A1786E-40D2-764B-A732-17ED10A9618F}"/>
              </a:ext>
            </a:extLst>
          </p:cNvPr>
          <p:cNvSpPr txBox="1"/>
          <p:nvPr/>
        </p:nvSpPr>
        <p:spPr>
          <a:xfrm>
            <a:off x="2964820" y="2581669"/>
            <a:ext cx="8716297" cy="2328843"/>
          </a:xfrm>
          <a:prstGeom prst="rect">
            <a:avLst/>
          </a:prstGeom>
          <a:noFill/>
        </p:spPr>
        <p:txBody>
          <a:bodyPr wrap="square" rtlCol="0">
            <a:spAutoFit/>
          </a:bodyPr>
          <a:lstStyle/>
          <a:p>
            <a:pPr>
              <a:lnSpc>
                <a:spcPts val="2800"/>
              </a:lnSpc>
              <a:spcAft>
                <a:spcPts val="1200"/>
              </a:spcAft>
            </a:pPr>
            <a:r>
              <a:rPr lang="ru-RU" sz="2800" b="1" cap="all" dirty="0">
                <a:solidFill>
                  <a:srgbClr val="0070C0"/>
                </a:solidFill>
                <a:uFill>
                  <a:solidFill>
                    <a:srgbClr val="FFFFFF"/>
                  </a:solidFill>
                </a:uFill>
              </a:rPr>
              <a:t>Влияет на </a:t>
            </a:r>
            <a:endParaRPr lang="ru-RU" sz="2400" b="1" dirty="0"/>
          </a:p>
          <a:p>
            <a:pPr marL="285750" indent="-285750">
              <a:buFont typeface="Arial" panose="020B0604020202020204" pitchFamily="34" charset="0"/>
              <a:buChar char="•"/>
            </a:pPr>
            <a:r>
              <a:rPr lang="ru-RU" sz="2800" dirty="0"/>
              <a:t>Качество данных</a:t>
            </a:r>
          </a:p>
          <a:p>
            <a:pPr marL="285750" indent="-285750">
              <a:buFont typeface="Arial" panose="020B0604020202020204" pitchFamily="34" charset="0"/>
              <a:buChar char="•"/>
            </a:pPr>
            <a:r>
              <a:rPr lang="ru-RU" sz="2800" dirty="0"/>
              <a:t>Точность измерений</a:t>
            </a:r>
          </a:p>
          <a:p>
            <a:pPr marL="285750" indent="-285750">
              <a:buFont typeface="Arial" panose="020B0604020202020204" pitchFamily="34" charset="0"/>
              <a:buChar char="•"/>
            </a:pPr>
            <a:r>
              <a:rPr lang="ru-RU" sz="2800" dirty="0"/>
              <a:t>Объективность исследования</a:t>
            </a:r>
          </a:p>
          <a:p>
            <a:pPr marL="285750" indent="-285750">
              <a:buFont typeface="Arial" panose="020B0604020202020204" pitchFamily="34" charset="0"/>
              <a:buChar char="•"/>
            </a:pPr>
            <a:endParaRPr lang="ru-RU" sz="2800" dirty="0"/>
          </a:p>
        </p:txBody>
      </p:sp>
      <p:sp>
        <p:nvSpPr>
          <p:cNvPr id="6" name="TextBox 5">
            <a:extLst>
              <a:ext uri="{FF2B5EF4-FFF2-40B4-BE49-F238E27FC236}">
                <a16:creationId xmlns:a16="http://schemas.microsoft.com/office/drawing/2014/main" id="{91DFFF0E-5DE6-B145-BB9A-1CE6779DF2FD}"/>
              </a:ext>
            </a:extLst>
          </p:cNvPr>
          <p:cNvSpPr txBox="1"/>
          <p:nvPr/>
        </p:nvSpPr>
        <p:spPr>
          <a:xfrm>
            <a:off x="756336" y="5429073"/>
            <a:ext cx="1295399" cy="430887"/>
          </a:xfrm>
          <a:prstGeom prst="rect">
            <a:avLst/>
          </a:prstGeom>
          <a:noFill/>
        </p:spPr>
        <p:txBody>
          <a:bodyPr wrap="square" rtlCol="0">
            <a:spAutoFit/>
          </a:bodyPr>
          <a:lstStyle/>
          <a:p>
            <a:pPr algn="ctr"/>
            <a:fld id="{17E714FA-0CE1-448F-A387-DAE585036FF8}" type="slidenum">
              <a:rPr lang="ru-RU" sz="2200" b="1" smtClean="0">
                <a:latin typeface="Calibri" panose="020F0502020204030204" pitchFamily="34" charset="0"/>
                <a:cs typeface="Calibri" panose="020F0502020204030204" pitchFamily="34" charset="0"/>
              </a:rPr>
              <a:pPr algn="ctr"/>
              <a:t>20</a:t>
            </a:fld>
            <a:r>
              <a:rPr lang="ru-RU" sz="2200" b="1" dirty="0">
                <a:solidFill>
                  <a:schemeClr val="bg1">
                    <a:lumMod val="65000"/>
                  </a:schemeClr>
                </a:solidFill>
                <a:latin typeface="Calibri" panose="020F0502020204030204" pitchFamily="34" charset="0"/>
                <a:cs typeface="Calibri" panose="020F0502020204030204" pitchFamily="34" charset="0"/>
              </a:rPr>
              <a:t>/22</a:t>
            </a:r>
          </a:p>
        </p:txBody>
      </p:sp>
    </p:spTree>
    <p:extLst>
      <p:ext uri="{BB962C8B-B14F-4D97-AF65-F5344CB8AC3E}">
        <p14:creationId xmlns:p14="http://schemas.microsoft.com/office/powerpoint/2010/main" val="17800822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361" y="287268"/>
            <a:ext cx="1492991" cy="1618379"/>
          </a:xfrm>
          <a:prstGeom prst="rect">
            <a:avLst/>
          </a:prstGeom>
        </p:spPr>
      </p:pic>
      <p:sp>
        <p:nvSpPr>
          <p:cNvPr id="5" name="CustomShape 2"/>
          <p:cNvSpPr/>
          <p:nvPr/>
        </p:nvSpPr>
        <p:spPr>
          <a:xfrm>
            <a:off x="2084171" y="346693"/>
            <a:ext cx="10010775" cy="90275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ts val="2800"/>
              </a:lnSpc>
              <a:spcAft>
                <a:spcPts val="1200"/>
              </a:spcAft>
            </a:pPr>
            <a:r>
              <a:rPr lang="ru-RU" sz="3200" b="1" cap="all" dirty="0">
                <a:solidFill>
                  <a:srgbClr val="0070C0"/>
                </a:solidFill>
                <a:uFill>
                  <a:solidFill>
                    <a:srgbClr val="FFFFFF"/>
                  </a:solidFill>
                </a:uFill>
              </a:rPr>
              <a:t>выводы</a:t>
            </a:r>
            <a:endParaRPr lang="ru-RU" sz="3200" b="1" cap="all" dirty="0">
              <a:solidFill>
                <a:srgbClr val="0070C0"/>
              </a:solidFill>
              <a:uFill>
                <a:solidFill>
                  <a:srgbClr val="FFFFFF"/>
                </a:solidFill>
              </a:uFill>
              <a:latin typeface="+mj-lt"/>
            </a:endParaRPr>
          </a:p>
          <a:p>
            <a:pPr>
              <a:lnSpc>
                <a:spcPts val="2800"/>
              </a:lnSpc>
              <a:spcAft>
                <a:spcPts val="1200"/>
              </a:spcAft>
            </a:pPr>
            <a:endParaRPr lang="ru-RU" sz="3200" b="1" cap="all" dirty="0">
              <a:solidFill>
                <a:srgbClr val="0070C0"/>
              </a:solidFill>
              <a:uFill>
                <a:solidFill>
                  <a:srgbClr val="FFFFFF"/>
                </a:solidFill>
              </a:uFill>
              <a:latin typeface="+mj-lt"/>
            </a:endParaRPr>
          </a:p>
        </p:txBody>
      </p:sp>
      <p:sp>
        <p:nvSpPr>
          <p:cNvPr id="9" name="Прямоугольник 8">
            <a:extLst>
              <a:ext uri="{FF2B5EF4-FFF2-40B4-BE49-F238E27FC236}">
                <a16:creationId xmlns:a16="http://schemas.microsoft.com/office/drawing/2014/main" id="{7F9AFB93-9CEA-8B47-9E40-45D39774AB60}"/>
              </a:ext>
            </a:extLst>
          </p:cNvPr>
          <p:cNvSpPr/>
          <p:nvPr/>
        </p:nvSpPr>
        <p:spPr>
          <a:xfrm>
            <a:off x="2580050" y="1202360"/>
            <a:ext cx="8955781" cy="5709255"/>
          </a:xfrm>
          <a:prstGeom prst="rect">
            <a:avLst/>
          </a:prstGeom>
        </p:spPr>
        <p:txBody>
          <a:bodyPr wrap="square">
            <a:spAutoFit/>
          </a:bodyPr>
          <a:lstStyle/>
          <a:p>
            <a:pPr>
              <a:spcAft>
                <a:spcPts val="1800"/>
              </a:spcAft>
            </a:pPr>
            <a:r>
              <a:rPr lang="ru-RU" sz="2600" dirty="0"/>
              <a:t>По результатам Оценки по модели </a:t>
            </a:r>
            <a:r>
              <a:rPr lang="en-US" sz="2600" dirty="0"/>
              <a:t>PISA</a:t>
            </a:r>
            <a:r>
              <a:rPr lang="ru-RU" sz="2600" dirty="0"/>
              <a:t> 2019</a:t>
            </a:r>
          </a:p>
          <a:p>
            <a:pPr marL="457200" indent="-457200">
              <a:spcAft>
                <a:spcPts val="1800"/>
              </a:spcAft>
              <a:buFont typeface="Arial" panose="020B0604020202020204" pitchFamily="34" charset="0"/>
              <a:buChar char="•"/>
            </a:pPr>
            <a:r>
              <a:rPr lang="ru-RU" sz="2600" dirty="0"/>
              <a:t>Запущены проекты адресной помощи </a:t>
            </a:r>
          </a:p>
          <a:p>
            <a:pPr marL="457200" indent="-457200">
              <a:spcAft>
                <a:spcPts val="1800"/>
              </a:spcAft>
              <a:buFont typeface="Arial" panose="020B0604020202020204" pitchFamily="34" charset="0"/>
              <a:buChar char="•"/>
            </a:pPr>
            <a:r>
              <a:rPr lang="ru-RU" sz="2600" dirty="0"/>
              <a:t>Развиваются региональные методические службы </a:t>
            </a:r>
          </a:p>
          <a:p>
            <a:pPr marL="457200" indent="-457200">
              <a:spcAft>
                <a:spcPts val="1800"/>
              </a:spcAft>
              <a:buFont typeface="Arial" panose="020B0604020202020204" pitchFamily="34" charset="0"/>
              <a:buChar char="•"/>
            </a:pPr>
            <a:r>
              <a:rPr lang="ru-RU" sz="2600" dirty="0"/>
              <a:t>Идет накопление и обмен опытом  </a:t>
            </a:r>
          </a:p>
          <a:p>
            <a:pPr marL="457200" indent="-457200">
              <a:spcAft>
                <a:spcPts val="1800"/>
              </a:spcAft>
              <a:buFont typeface="Arial" panose="020B0604020202020204" pitchFamily="34" charset="0"/>
              <a:buChar char="•"/>
            </a:pPr>
            <a:endParaRPr lang="ru-RU" sz="2600" dirty="0"/>
          </a:p>
          <a:p>
            <a:pPr marL="457200" indent="-457200">
              <a:spcAft>
                <a:spcPts val="1800"/>
              </a:spcAft>
              <a:buFont typeface="Arial" panose="020B0604020202020204" pitchFamily="34" charset="0"/>
              <a:buChar char="•"/>
            </a:pPr>
            <a:r>
              <a:rPr lang="ru-RU" sz="2600" dirty="0"/>
              <a:t>Есть ли у школы объективная система оценки качества?</a:t>
            </a:r>
          </a:p>
          <a:p>
            <a:pPr marL="457200" indent="-457200">
              <a:spcAft>
                <a:spcPts val="1800"/>
              </a:spcAft>
              <a:buFont typeface="Arial" panose="020B0604020202020204" pitchFamily="34" charset="0"/>
              <a:buChar char="•"/>
            </a:pPr>
            <a:r>
              <a:rPr lang="ru-RU" sz="2600" dirty="0"/>
              <a:t>Насколько она ориентирована на инновационное развитие?</a:t>
            </a:r>
          </a:p>
          <a:p>
            <a:pPr marL="457200" indent="-457200">
              <a:spcAft>
                <a:spcPts val="1800"/>
              </a:spcAft>
              <a:buFont typeface="Arial" panose="020B0604020202020204" pitchFamily="34" charset="0"/>
              <a:buChar char="•"/>
            </a:pPr>
            <a:r>
              <a:rPr lang="ru-RU" sz="2600" dirty="0"/>
              <a:t>В какой степени развито профессиональное взаимодействие?</a:t>
            </a:r>
          </a:p>
        </p:txBody>
      </p:sp>
      <p:sp>
        <p:nvSpPr>
          <p:cNvPr id="10" name="TextBox 9">
            <a:extLst>
              <a:ext uri="{FF2B5EF4-FFF2-40B4-BE49-F238E27FC236}">
                <a16:creationId xmlns:a16="http://schemas.microsoft.com/office/drawing/2014/main" id="{64238C3A-81D5-8D46-8CAB-44916676731F}"/>
              </a:ext>
            </a:extLst>
          </p:cNvPr>
          <p:cNvSpPr txBox="1"/>
          <p:nvPr/>
        </p:nvSpPr>
        <p:spPr>
          <a:xfrm>
            <a:off x="756336" y="5429073"/>
            <a:ext cx="1295399" cy="430887"/>
          </a:xfrm>
          <a:prstGeom prst="rect">
            <a:avLst/>
          </a:prstGeom>
          <a:noFill/>
        </p:spPr>
        <p:txBody>
          <a:bodyPr wrap="square" rtlCol="0">
            <a:spAutoFit/>
          </a:bodyPr>
          <a:lstStyle/>
          <a:p>
            <a:pPr algn="ctr"/>
            <a:fld id="{17E714FA-0CE1-448F-A387-DAE585036FF8}" type="slidenum">
              <a:rPr lang="ru-RU" sz="2200" b="1" smtClean="0">
                <a:latin typeface="Calibri" panose="020F0502020204030204" pitchFamily="34" charset="0"/>
                <a:cs typeface="Calibri" panose="020F0502020204030204" pitchFamily="34" charset="0"/>
              </a:rPr>
              <a:pPr algn="ctr"/>
              <a:t>21</a:t>
            </a:fld>
            <a:r>
              <a:rPr lang="ru-RU" sz="2200" b="1" dirty="0">
                <a:solidFill>
                  <a:schemeClr val="bg1">
                    <a:lumMod val="65000"/>
                  </a:schemeClr>
                </a:solidFill>
                <a:latin typeface="Calibri" panose="020F0502020204030204" pitchFamily="34" charset="0"/>
                <a:cs typeface="Calibri" panose="020F0502020204030204" pitchFamily="34" charset="0"/>
              </a:rPr>
              <a:t>/22</a:t>
            </a:r>
          </a:p>
        </p:txBody>
      </p:sp>
    </p:spTree>
    <p:extLst>
      <p:ext uri="{BB962C8B-B14F-4D97-AF65-F5344CB8AC3E}">
        <p14:creationId xmlns:p14="http://schemas.microsoft.com/office/powerpoint/2010/main" val="1721513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ustomShape 2"/>
          <p:cNvSpPr/>
          <p:nvPr/>
        </p:nvSpPr>
        <p:spPr>
          <a:xfrm>
            <a:off x="2895600" y="3886200"/>
            <a:ext cx="6400080" cy="1751760"/>
          </a:xfrm>
          <a:prstGeom prst="rect">
            <a:avLst/>
          </a:prstGeom>
          <a:noFill/>
          <a:ln>
            <a:noFill/>
          </a:ln>
        </p:spPr>
        <p:style>
          <a:lnRef idx="0">
            <a:scrgbClr r="0" g="0" b="0"/>
          </a:lnRef>
          <a:fillRef idx="0">
            <a:scrgbClr r="0" g="0" b="0"/>
          </a:fillRef>
          <a:effectRef idx="0">
            <a:scrgbClr r="0" g="0" b="0"/>
          </a:effectRef>
          <a:fontRef idx="minor"/>
        </p:style>
      </p:sp>
      <p:pic>
        <p:nvPicPr>
          <p:cNvPr id="4" name="Изображение 3" descr="Снимок экрана 2017-03-05 в 17.15.4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5397110"/>
            <a:ext cx="9143999" cy="1460890"/>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CustomShape 2"/>
          <p:cNvSpPr/>
          <p:nvPr/>
        </p:nvSpPr>
        <p:spPr>
          <a:xfrm>
            <a:off x="1129552" y="3958642"/>
            <a:ext cx="9538448" cy="90074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spcAft>
                <a:spcPts val="1200"/>
              </a:spcAft>
            </a:pPr>
            <a:r>
              <a:rPr lang="ru-RU" sz="4400" b="1" spc="-1" dirty="0">
                <a:uFill>
                  <a:solidFill>
                    <a:srgbClr val="FFFFFF"/>
                  </a:solidFill>
                </a:uFill>
                <a:latin typeface="Calibri"/>
              </a:rPr>
              <a:t>Благодарю за внимание</a:t>
            </a:r>
          </a:p>
          <a:p>
            <a:pPr>
              <a:spcAft>
                <a:spcPts val="1200"/>
              </a:spcAft>
            </a:pPr>
            <a:endParaRPr lang="ru-RU" sz="4400" b="1" spc="-1" dirty="0">
              <a:uFill>
                <a:solidFill>
                  <a:srgbClr val="FFFFFF"/>
                </a:solidFill>
              </a:uFill>
              <a:latin typeface="Calibri"/>
            </a:endParaRPr>
          </a:p>
          <a:p>
            <a:pPr>
              <a:spcAft>
                <a:spcPts val="1200"/>
              </a:spcAft>
            </a:pPr>
            <a:r>
              <a:rPr lang="en-US" sz="4000" b="1" spc="-1" dirty="0" err="1">
                <a:solidFill>
                  <a:schemeClr val="tx2"/>
                </a:solidFill>
                <a:uFill>
                  <a:solidFill>
                    <a:srgbClr val="FFFFFF"/>
                  </a:solidFill>
                </a:uFill>
              </a:rPr>
              <a:t>fioco.ru</a:t>
            </a:r>
            <a:r>
              <a:rPr lang="en-US" sz="4000" b="1" spc="-1" dirty="0">
                <a:solidFill>
                  <a:schemeClr val="tx2"/>
                </a:solidFill>
                <a:uFill>
                  <a:solidFill>
                    <a:srgbClr val="FFFFFF"/>
                  </a:solidFill>
                </a:uFill>
              </a:rPr>
              <a:t>/</a:t>
            </a:r>
            <a:r>
              <a:rPr lang="ru-RU" sz="4000" b="1" spc="-1" dirty="0">
                <a:solidFill>
                  <a:schemeClr val="tx2"/>
                </a:solidFill>
                <a:uFill>
                  <a:solidFill>
                    <a:srgbClr val="FFFFFF"/>
                  </a:solidFill>
                </a:uFill>
              </a:rPr>
              <a:t>отчеты-</a:t>
            </a:r>
            <a:r>
              <a:rPr lang="ru-RU" sz="4000" b="1" spc="-1" dirty="0" err="1">
                <a:solidFill>
                  <a:schemeClr val="tx2"/>
                </a:solidFill>
                <a:uFill>
                  <a:solidFill>
                    <a:srgbClr val="FFFFFF"/>
                  </a:solidFill>
                </a:uFill>
              </a:rPr>
              <a:t>мси</a:t>
            </a:r>
            <a:r>
              <a:rPr lang="ru-RU" sz="4000" b="1" spc="-1" dirty="0">
                <a:solidFill>
                  <a:schemeClr val="tx2"/>
                </a:solidFill>
                <a:uFill>
                  <a:solidFill>
                    <a:srgbClr val="FFFFFF"/>
                  </a:solidFill>
                </a:uFill>
              </a:rPr>
              <a:t> </a:t>
            </a:r>
            <a:r>
              <a:rPr lang="en-US" sz="4000" b="1" spc="-1" dirty="0">
                <a:solidFill>
                  <a:schemeClr val="tx2"/>
                </a:solidFill>
                <a:uFill>
                  <a:solidFill>
                    <a:srgbClr val="FFFFFF"/>
                  </a:solidFill>
                </a:uFill>
              </a:rPr>
              <a:t>            </a:t>
            </a:r>
            <a:r>
              <a:rPr lang="en-US" sz="4000" b="1" spc="-1" dirty="0" err="1">
                <a:solidFill>
                  <a:schemeClr val="tx2"/>
                </a:solidFill>
                <a:uFill>
                  <a:solidFill>
                    <a:srgbClr val="FFFFFF"/>
                  </a:solidFill>
                </a:uFill>
              </a:rPr>
              <a:t>fioco.ru</a:t>
            </a:r>
            <a:r>
              <a:rPr lang="en-US" sz="4000" b="1" spc="-1" dirty="0">
                <a:solidFill>
                  <a:schemeClr val="tx2"/>
                </a:solidFill>
                <a:uFill>
                  <a:solidFill>
                    <a:srgbClr val="FFFFFF"/>
                  </a:solidFill>
                </a:uFill>
              </a:rPr>
              <a:t>/</a:t>
            </a:r>
            <a:r>
              <a:rPr lang="en-US" sz="4000" b="1" spc="-1" dirty="0" err="1">
                <a:solidFill>
                  <a:schemeClr val="tx2"/>
                </a:solidFill>
                <a:uFill>
                  <a:solidFill>
                    <a:srgbClr val="FFFFFF"/>
                  </a:solidFill>
                </a:uFill>
              </a:rPr>
              <a:t>antirisk</a:t>
            </a:r>
            <a:r>
              <a:rPr lang="ru-RU" sz="4000" b="1" spc="-1" dirty="0">
                <a:solidFill>
                  <a:schemeClr val="tx2"/>
                </a:solidFill>
                <a:uFill>
                  <a:solidFill>
                    <a:srgbClr val="FFFFFF"/>
                  </a:solidFill>
                </a:uFill>
              </a:rPr>
              <a:t>   </a:t>
            </a:r>
            <a:endParaRPr lang="en-US" sz="4000" b="1" spc="-1" dirty="0">
              <a:solidFill>
                <a:schemeClr val="tx2"/>
              </a:solidFill>
              <a:uFill>
                <a:solidFill>
                  <a:srgbClr val="FFFFFF"/>
                </a:solidFill>
              </a:uFill>
            </a:endParaRPr>
          </a:p>
          <a:p>
            <a:pPr>
              <a:spcAft>
                <a:spcPts val="1200"/>
              </a:spcAft>
            </a:pPr>
            <a:r>
              <a:rPr lang="ru-RU" sz="4400" b="1" spc="-1" dirty="0">
                <a:uFill>
                  <a:solidFill>
                    <a:srgbClr val="FFFFFF"/>
                  </a:solidFill>
                </a:uFill>
              </a:rPr>
              <a:t> </a:t>
            </a:r>
            <a:endParaRPr lang="en-US" sz="4400" b="1" spc="-1" dirty="0">
              <a:uFill>
                <a:solidFill>
                  <a:srgbClr val="FFFFFF"/>
                </a:solidFill>
              </a:uFill>
              <a:latin typeface="Calibri"/>
            </a:endParaRPr>
          </a:p>
        </p:txBody>
      </p:sp>
    </p:spTree>
    <p:extLst>
      <p:ext uri="{BB962C8B-B14F-4D97-AF65-F5344CB8AC3E}">
        <p14:creationId xmlns:p14="http://schemas.microsoft.com/office/powerpoint/2010/main" val="361585250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stomShape 2"/>
          <p:cNvSpPr/>
          <p:nvPr/>
        </p:nvSpPr>
        <p:spPr>
          <a:xfrm>
            <a:off x="2626006" y="1371601"/>
            <a:ext cx="9393929" cy="47489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ts val="2800"/>
              </a:lnSpc>
              <a:spcAft>
                <a:spcPts val="1200"/>
              </a:spcAft>
            </a:pPr>
            <a:endParaRPr lang="ru-RU" sz="4400" b="1" dirty="0"/>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541" y="497674"/>
            <a:ext cx="1492991" cy="1618379"/>
          </a:xfrm>
          <a:prstGeom prst="rect">
            <a:avLst/>
          </a:prstGeom>
        </p:spPr>
      </p:pic>
      <p:sp>
        <p:nvSpPr>
          <p:cNvPr id="7" name="CustomShape 2"/>
          <p:cNvSpPr/>
          <p:nvPr/>
        </p:nvSpPr>
        <p:spPr>
          <a:xfrm>
            <a:off x="2482823" y="497674"/>
            <a:ext cx="9680294" cy="41586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ts val="2800"/>
              </a:lnSpc>
              <a:spcAft>
                <a:spcPts val="1200"/>
              </a:spcAft>
            </a:pPr>
            <a:r>
              <a:rPr lang="ru-RU" sz="3200" b="1" cap="all" dirty="0" err="1">
                <a:solidFill>
                  <a:srgbClr val="C00000"/>
                </a:solidFill>
                <a:uFill>
                  <a:solidFill>
                    <a:srgbClr val="FFFFFF"/>
                  </a:solidFill>
                </a:uFill>
              </a:rPr>
              <a:t>Мси</a:t>
            </a:r>
            <a:r>
              <a:rPr lang="ru-RU" sz="3200" b="1" cap="all" dirty="0">
                <a:solidFill>
                  <a:srgbClr val="C00000"/>
                </a:solidFill>
                <a:uFill>
                  <a:solidFill>
                    <a:srgbClr val="FFFFFF"/>
                  </a:solidFill>
                </a:uFill>
              </a:rPr>
              <a:t>: образовательная организация</a:t>
            </a:r>
            <a:endParaRPr lang="ru-RU" sz="3200" b="1" dirty="0">
              <a:solidFill>
                <a:srgbClr val="C00000"/>
              </a:solidFill>
            </a:endParaRPr>
          </a:p>
        </p:txBody>
      </p:sp>
      <p:sp>
        <p:nvSpPr>
          <p:cNvPr id="4" name="TextBox 3">
            <a:extLst>
              <a:ext uri="{FF2B5EF4-FFF2-40B4-BE49-F238E27FC236}">
                <a16:creationId xmlns:a16="http://schemas.microsoft.com/office/drawing/2014/main" id="{03A1786E-40D2-764B-A732-17ED10A9618F}"/>
              </a:ext>
            </a:extLst>
          </p:cNvPr>
          <p:cNvSpPr txBox="1"/>
          <p:nvPr/>
        </p:nvSpPr>
        <p:spPr>
          <a:xfrm>
            <a:off x="2626006" y="1582013"/>
            <a:ext cx="8716297" cy="3046988"/>
          </a:xfrm>
          <a:prstGeom prst="rect">
            <a:avLst/>
          </a:prstGeom>
          <a:noFill/>
        </p:spPr>
        <p:txBody>
          <a:bodyPr wrap="square" rtlCol="0">
            <a:spAutoFit/>
          </a:bodyPr>
          <a:lstStyle/>
          <a:p>
            <a:r>
              <a:rPr lang="ru-RU" sz="2800" b="1" cap="all" dirty="0">
                <a:solidFill>
                  <a:srgbClr val="0070C0"/>
                </a:solidFill>
                <a:uFill>
                  <a:solidFill>
                    <a:srgbClr val="FFFFFF"/>
                  </a:solidFill>
                </a:uFill>
              </a:rPr>
              <a:t>Организатор в аудитории (документы)</a:t>
            </a:r>
            <a:endParaRPr lang="ru-RU" sz="2800" dirty="0"/>
          </a:p>
          <a:p>
            <a:pPr marL="285750" indent="-285750">
              <a:buFont typeface="Arial" panose="020B0604020202020204" pitchFamily="34" charset="0"/>
              <a:buChar char="•"/>
            </a:pPr>
            <a:endParaRPr lang="ru-RU" sz="2800" dirty="0"/>
          </a:p>
          <a:p>
            <a:pPr marL="285750" indent="-285750">
              <a:buFont typeface="Arial" panose="020B0604020202020204" pitchFamily="34" charset="0"/>
              <a:buChar char="•"/>
            </a:pPr>
            <a:r>
              <a:rPr lang="ru-RU" sz="2800" dirty="0"/>
              <a:t>Регламент исследования</a:t>
            </a:r>
          </a:p>
          <a:p>
            <a:pPr marL="285750" indent="-285750">
              <a:buFont typeface="Arial" panose="020B0604020202020204" pitchFamily="34" charset="0"/>
              <a:buChar char="•"/>
            </a:pPr>
            <a:r>
              <a:rPr lang="ru-RU" sz="2800" dirty="0"/>
              <a:t>Протокол организатора </a:t>
            </a:r>
          </a:p>
          <a:p>
            <a:pPr marL="285750" indent="-285750">
              <a:buFont typeface="Arial" panose="020B0604020202020204" pitchFamily="34" charset="0"/>
              <a:buChar char="•"/>
            </a:pPr>
            <a:r>
              <a:rPr lang="ru-RU" sz="2800" dirty="0"/>
              <a:t>Соглашение о неразглашении </a:t>
            </a:r>
          </a:p>
          <a:p>
            <a:r>
              <a:rPr lang="ru-RU" sz="2800" dirty="0"/>
              <a:t> </a:t>
            </a:r>
          </a:p>
          <a:p>
            <a:endParaRPr lang="ru-RU" sz="2400" dirty="0"/>
          </a:p>
        </p:txBody>
      </p:sp>
      <p:sp>
        <p:nvSpPr>
          <p:cNvPr id="6" name="TextBox 5">
            <a:extLst>
              <a:ext uri="{FF2B5EF4-FFF2-40B4-BE49-F238E27FC236}">
                <a16:creationId xmlns:a16="http://schemas.microsoft.com/office/drawing/2014/main" id="{CAA66AE4-B918-044A-9FF6-ABE1A8A2CACF}"/>
              </a:ext>
            </a:extLst>
          </p:cNvPr>
          <p:cNvSpPr txBox="1"/>
          <p:nvPr/>
        </p:nvSpPr>
        <p:spPr>
          <a:xfrm>
            <a:off x="756336" y="5429073"/>
            <a:ext cx="1295399" cy="430887"/>
          </a:xfrm>
          <a:prstGeom prst="rect">
            <a:avLst/>
          </a:prstGeom>
          <a:noFill/>
        </p:spPr>
        <p:txBody>
          <a:bodyPr wrap="square" rtlCol="0">
            <a:spAutoFit/>
          </a:bodyPr>
          <a:lstStyle/>
          <a:p>
            <a:pPr algn="ctr"/>
            <a:fld id="{17E714FA-0CE1-448F-A387-DAE585036FF8}" type="slidenum">
              <a:rPr lang="ru-RU" sz="2200" b="1" smtClean="0">
                <a:latin typeface="Calibri" panose="020F0502020204030204" pitchFamily="34" charset="0"/>
                <a:cs typeface="Calibri" panose="020F0502020204030204" pitchFamily="34" charset="0"/>
              </a:rPr>
              <a:pPr algn="ctr"/>
              <a:t>3</a:t>
            </a:fld>
            <a:r>
              <a:rPr lang="ru-RU" sz="2200" b="1" dirty="0">
                <a:solidFill>
                  <a:schemeClr val="bg1">
                    <a:lumMod val="65000"/>
                  </a:schemeClr>
                </a:solidFill>
                <a:latin typeface="Calibri" panose="020F0502020204030204" pitchFamily="34" charset="0"/>
                <a:cs typeface="Calibri" panose="020F0502020204030204" pitchFamily="34" charset="0"/>
              </a:rPr>
              <a:t>/22</a:t>
            </a:r>
          </a:p>
        </p:txBody>
      </p:sp>
    </p:spTree>
    <p:extLst>
      <p:ext uri="{BB962C8B-B14F-4D97-AF65-F5344CB8AC3E}">
        <p14:creationId xmlns:p14="http://schemas.microsoft.com/office/powerpoint/2010/main" val="4198029694"/>
      </p:ext>
    </p:extLst>
  </p:cSld>
  <p:clrMapOvr>
    <a:masterClrMapping/>
  </p:clrMapOvr>
  <p:timing>
    <p:tnLst>
      <p:par>
        <p:cTn id="1" dur="indefinite" restart="never" nodeType="tmRoot">
          <p:childTnLst>
            <p:seq>
              <p:cTn id="2"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4">
                                            <p:txEl>
                                              <p:pRg st="0" end="0"/>
                                            </p:txEl>
                                          </p:spTgt>
                                        </p:tgtEl>
                                      </p:cBhvr>
                                    </p:animEffect>
                                    <p:set>
                                      <p:cBhvr>
                                        <p:cTn id="7" dur="1" fill="hold">
                                          <p:stCondLst>
                                            <p:cond delay="499"/>
                                          </p:stCondLst>
                                        </p:cTn>
                                        <p:tgtEl>
                                          <p:spTgt spid="4">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
                                            <p:txEl>
                                              <p:pRg st="2" end="2"/>
                                            </p:txEl>
                                          </p:spTgt>
                                        </p:tgtEl>
                                      </p:cBhvr>
                                    </p:animEffect>
                                    <p:set>
                                      <p:cBhvr>
                                        <p:cTn id="10" dur="1" fill="hold">
                                          <p:stCondLst>
                                            <p:cond delay="499"/>
                                          </p:stCondLst>
                                        </p:cTn>
                                        <p:tgtEl>
                                          <p:spTgt spid="4">
                                            <p:txEl>
                                              <p:pRg st="2" end="2"/>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4">
                                            <p:txEl>
                                              <p:pRg st="3" end="3"/>
                                            </p:txEl>
                                          </p:spTgt>
                                        </p:tgtEl>
                                      </p:cBhvr>
                                    </p:animEffect>
                                    <p:set>
                                      <p:cBhvr>
                                        <p:cTn id="13" dur="1" fill="hold">
                                          <p:stCondLst>
                                            <p:cond delay="499"/>
                                          </p:stCondLst>
                                        </p:cTn>
                                        <p:tgtEl>
                                          <p:spTgt spid="4">
                                            <p:txEl>
                                              <p:pRg st="3" end="3"/>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4">
                                            <p:txEl>
                                              <p:pRg st="4" end="4"/>
                                            </p:txEl>
                                          </p:spTgt>
                                        </p:tgtEl>
                                      </p:cBhvr>
                                    </p:animEffect>
                                    <p:set>
                                      <p:cBhvr>
                                        <p:cTn id="16" dur="1" fill="hold">
                                          <p:stCondLst>
                                            <p:cond delay="499"/>
                                          </p:stCondLst>
                                        </p:cTn>
                                        <p:tgtEl>
                                          <p:spTgt spid="4">
                                            <p:txEl>
                                              <p:pRg st="4" end="4"/>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4">
                                            <p:txEl>
                                              <p:pRg st="5" end="5"/>
                                            </p:txEl>
                                          </p:spTgt>
                                        </p:tgtEl>
                                      </p:cBhvr>
                                    </p:animEffect>
                                    <p:set>
                                      <p:cBhvr>
                                        <p:cTn id="19" dur="1" fill="hold">
                                          <p:stCondLst>
                                            <p:cond delay="499"/>
                                          </p:stCondLst>
                                        </p:cTn>
                                        <p:tgtEl>
                                          <p:spTgt spid="4">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stomShape 2"/>
          <p:cNvSpPr/>
          <p:nvPr/>
        </p:nvSpPr>
        <p:spPr>
          <a:xfrm>
            <a:off x="2626006" y="1371601"/>
            <a:ext cx="9393929" cy="47489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ts val="2800"/>
              </a:lnSpc>
              <a:spcAft>
                <a:spcPts val="1200"/>
              </a:spcAft>
            </a:pPr>
            <a:endParaRPr lang="ru-RU" sz="4400" b="1" dirty="0"/>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541" y="497674"/>
            <a:ext cx="1492991" cy="1618379"/>
          </a:xfrm>
          <a:prstGeom prst="rect">
            <a:avLst/>
          </a:prstGeom>
        </p:spPr>
      </p:pic>
      <p:sp>
        <p:nvSpPr>
          <p:cNvPr id="7" name="CustomShape 2"/>
          <p:cNvSpPr/>
          <p:nvPr/>
        </p:nvSpPr>
        <p:spPr>
          <a:xfrm>
            <a:off x="2482822" y="289740"/>
            <a:ext cx="9680294" cy="41586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ts val="2800"/>
              </a:lnSpc>
              <a:spcAft>
                <a:spcPts val="1200"/>
              </a:spcAft>
            </a:pPr>
            <a:r>
              <a:rPr lang="ru-RU" sz="3200" b="1" cap="all" dirty="0">
                <a:solidFill>
                  <a:srgbClr val="C00000"/>
                </a:solidFill>
                <a:uFill>
                  <a:solidFill>
                    <a:srgbClr val="FFFFFF"/>
                  </a:solidFill>
                </a:uFill>
                <a:latin typeface="+mj-lt"/>
              </a:rPr>
              <a:t>Особенности организации </a:t>
            </a:r>
            <a:r>
              <a:rPr lang="ru-RU" sz="3200" b="1" cap="all" dirty="0" err="1">
                <a:solidFill>
                  <a:srgbClr val="C00000"/>
                </a:solidFill>
                <a:uFill>
                  <a:solidFill>
                    <a:srgbClr val="FFFFFF"/>
                  </a:solidFill>
                </a:uFill>
                <a:latin typeface="+mj-lt"/>
              </a:rPr>
              <a:t>мси</a:t>
            </a:r>
            <a:endParaRPr lang="ru-RU" sz="3200" b="1" dirty="0">
              <a:solidFill>
                <a:srgbClr val="C00000"/>
              </a:solidFill>
            </a:endParaRPr>
          </a:p>
        </p:txBody>
      </p:sp>
      <p:sp>
        <p:nvSpPr>
          <p:cNvPr id="4" name="TextBox 3">
            <a:extLst>
              <a:ext uri="{FF2B5EF4-FFF2-40B4-BE49-F238E27FC236}">
                <a16:creationId xmlns:a16="http://schemas.microsoft.com/office/drawing/2014/main" id="{03A1786E-40D2-764B-A732-17ED10A9618F}"/>
              </a:ext>
            </a:extLst>
          </p:cNvPr>
          <p:cNvSpPr txBox="1"/>
          <p:nvPr/>
        </p:nvSpPr>
        <p:spPr>
          <a:xfrm>
            <a:off x="2964820" y="1608387"/>
            <a:ext cx="8716297" cy="3621504"/>
          </a:xfrm>
          <a:prstGeom prst="rect">
            <a:avLst/>
          </a:prstGeom>
          <a:noFill/>
        </p:spPr>
        <p:txBody>
          <a:bodyPr wrap="square" rtlCol="0">
            <a:spAutoFit/>
          </a:bodyPr>
          <a:lstStyle/>
          <a:p>
            <a:pPr>
              <a:lnSpc>
                <a:spcPts val="2800"/>
              </a:lnSpc>
              <a:spcAft>
                <a:spcPts val="1200"/>
              </a:spcAft>
            </a:pPr>
            <a:r>
              <a:rPr lang="ru-RU" sz="2800" b="1" cap="all" dirty="0">
                <a:solidFill>
                  <a:srgbClr val="0070C0"/>
                </a:solidFill>
                <a:uFill>
                  <a:solidFill>
                    <a:srgbClr val="FFFFFF"/>
                  </a:solidFill>
                </a:uFill>
              </a:rPr>
              <a:t>Страны-лидеры рейтинга </a:t>
            </a:r>
            <a:r>
              <a:rPr lang="en-US" sz="2800" b="1" cap="all" dirty="0">
                <a:solidFill>
                  <a:srgbClr val="0070C0"/>
                </a:solidFill>
                <a:uFill>
                  <a:solidFill>
                    <a:srgbClr val="FFFFFF"/>
                  </a:solidFill>
                </a:uFill>
              </a:rPr>
              <a:t>PISA </a:t>
            </a:r>
            <a:r>
              <a:rPr lang="ru-RU" sz="2800" b="1" cap="all" dirty="0">
                <a:solidFill>
                  <a:srgbClr val="0070C0"/>
                </a:solidFill>
                <a:uFill>
                  <a:solidFill>
                    <a:srgbClr val="FFFFFF"/>
                  </a:solidFill>
                </a:uFill>
              </a:rPr>
              <a:t> </a:t>
            </a:r>
            <a:endParaRPr lang="ru-RU" sz="2400" b="1" dirty="0"/>
          </a:p>
          <a:p>
            <a:r>
              <a:rPr lang="ru-RU" sz="2800" dirty="0"/>
              <a:t>	Сингапур, Южная Корея, Финляндия, Эстония</a:t>
            </a:r>
          </a:p>
          <a:p>
            <a:endParaRPr lang="ru-RU" sz="2800" dirty="0"/>
          </a:p>
          <a:p>
            <a:pPr marL="285750" indent="-285750" algn="ctr">
              <a:buFont typeface="Arial" panose="020B0604020202020204" pitchFamily="34" charset="0"/>
              <a:buChar char="•"/>
            </a:pPr>
            <a:r>
              <a:rPr lang="ru-RU" sz="2800" i="1" dirty="0"/>
              <a:t>Географическое преимущество?</a:t>
            </a:r>
          </a:p>
          <a:p>
            <a:pPr marL="285750" indent="-285750" algn="ctr">
              <a:buFont typeface="Arial" panose="020B0604020202020204" pitchFamily="34" charset="0"/>
              <a:buChar char="•"/>
            </a:pPr>
            <a:r>
              <a:rPr lang="ru-RU" sz="2800" i="1" dirty="0"/>
              <a:t>Особенности культуры? </a:t>
            </a:r>
          </a:p>
          <a:p>
            <a:pPr algn="ctr"/>
            <a:endParaRPr lang="ru-RU" sz="2800" dirty="0"/>
          </a:p>
          <a:p>
            <a:pPr algn="ctr"/>
            <a:r>
              <a:rPr lang="ru-RU" sz="2800" dirty="0"/>
              <a:t>Канада</a:t>
            </a:r>
          </a:p>
          <a:p>
            <a:pPr marL="285750" indent="-285750">
              <a:buFont typeface="Arial" panose="020B0604020202020204" pitchFamily="34" charset="0"/>
              <a:buChar char="•"/>
            </a:pPr>
            <a:endParaRPr lang="ru-RU" sz="2800" dirty="0"/>
          </a:p>
        </p:txBody>
      </p:sp>
      <p:sp>
        <p:nvSpPr>
          <p:cNvPr id="6" name="TextBox 5">
            <a:extLst>
              <a:ext uri="{FF2B5EF4-FFF2-40B4-BE49-F238E27FC236}">
                <a16:creationId xmlns:a16="http://schemas.microsoft.com/office/drawing/2014/main" id="{F983CF5A-A996-FB41-96FB-024933EF5785}"/>
              </a:ext>
            </a:extLst>
          </p:cNvPr>
          <p:cNvSpPr txBox="1"/>
          <p:nvPr/>
        </p:nvSpPr>
        <p:spPr>
          <a:xfrm>
            <a:off x="756336" y="5429073"/>
            <a:ext cx="1295399" cy="430887"/>
          </a:xfrm>
          <a:prstGeom prst="rect">
            <a:avLst/>
          </a:prstGeom>
          <a:noFill/>
        </p:spPr>
        <p:txBody>
          <a:bodyPr wrap="square" rtlCol="0">
            <a:spAutoFit/>
          </a:bodyPr>
          <a:lstStyle/>
          <a:p>
            <a:pPr algn="ctr"/>
            <a:fld id="{17E714FA-0CE1-448F-A387-DAE585036FF8}" type="slidenum">
              <a:rPr lang="ru-RU" sz="2200" b="1" smtClean="0">
                <a:latin typeface="Calibri" panose="020F0502020204030204" pitchFamily="34" charset="0"/>
                <a:cs typeface="Calibri" panose="020F0502020204030204" pitchFamily="34" charset="0"/>
              </a:rPr>
              <a:pPr algn="ctr"/>
              <a:t>4</a:t>
            </a:fld>
            <a:r>
              <a:rPr lang="ru-RU" sz="2200" b="1" dirty="0">
                <a:solidFill>
                  <a:schemeClr val="bg1">
                    <a:lumMod val="65000"/>
                  </a:schemeClr>
                </a:solidFill>
                <a:latin typeface="Calibri" panose="020F0502020204030204" pitchFamily="34" charset="0"/>
                <a:cs typeface="Calibri" panose="020F0502020204030204" pitchFamily="34" charset="0"/>
              </a:rPr>
              <a:t>/22</a:t>
            </a:r>
          </a:p>
        </p:txBody>
      </p:sp>
    </p:spTree>
    <p:extLst>
      <p:ext uri="{BB962C8B-B14F-4D97-AF65-F5344CB8AC3E}">
        <p14:creationId xmlns:p14="http://schemas.microsoft.com/office/powerpoint/2010/main" val="408592907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84387" y="909209"/>
            <a:ext cx="1541220" cy="102535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eaLnBrk="0" fontAlgn="base" hangingPunct="0">
              <a:spcBef>
                <a:spcPct val="0"/>
              </a:spcBef>
              <a:spcAft>
                <a:spcPct val="0"/>
              </a:spcAft>
              <a:defRPr/>
            </a:pPr>
            <a:endParaRPr lang="en-GB" sz="2400">
              <a:solidFill>
                <a:prstClr val="black"/>
              </a:solidFill>
              <a:latin typeface="Calibri"/>
            </a:endParaRPr>
          </a:p>
        </p:txBody>
      </p:sp>
      <p:sp>
        <p:nvSpPr>
          <p:cNvPr id="7" name="Rectangle 6"/>
          <p:cNvSpPr/>
          <p:nvPr/>
        </p:nvSpPr>
        <p:spPr>
          <a:xfrm>
            <a:off x="1544320" y="2596411"/>
            <a:ext cx="10359505" cy="3114827"/>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609585" eaLnBrk="0" fontAlgn="base" hangingPunct="0">
              <a:spcBef>
                <a:spcPct val="0"/>
              </a:spcBef>
              <a:spcAft>
                <a:spcPct val="0"/>
              </a:spcAft>
              <a:defRPr/>
            </a:pPr>
            <a:endParaRPr lang="en-GB" sz="2400">
              <a:solidFill>
                <a:prstClr val="white"/>
              </a:solidFill>
              <a:latin typeface="Calibri"/>
            </a:endParaRPr>
          </a:p>
        </p:txBody>
      </p:sp>
      <p:sp>
        <p:nvSpPr>
          <p:cNvPr id="3" name="Title 2"/>
          <p:cNvSpPr>
            <a:spLocks noGrp="1"/>
          </p:cNvSpPr>
          <p:nvPr>
            <p:ph type="title"/>
          </p:nvPr>
        </p:nvSpPr>
        <p:spPr>
          <a:xfrm>
            <a:off x="1440098" y="152400"/>
            <a:ext cx="10440697" cy="1022400"/>
          </a:xfrm>
        </p:spPr>
        <p:txBody>
          <a:bodyPr>
            <a:normAutofit/>
          </a:bodyPr>
          <a:lstStyle/>
          <a:p>
            <a:pPr algn="r"/>
            <a:r>
              <a:rPr lang="ru-RU" sz="2600" b="1" dirty="0">
                <a:latin typeface="+mn-lt"/>
              </a:rPr>
              <a:t>Заучивание</a:t>
            </a:r>
            <a:r>
              <a:rPr lang="ru-RU" sz="2600" dirty="0">
                <a:latin typeface="+mn-lt"/>
              </a:rPr>
              <a:t> становится </a:t>
            </a:r>
            <a:r>
              <a:rPr lang="ru-RU" sz="2600" b="1" dirty="0">
                <a:latin typeface="+mn-lt"/>
              </a:rPr>
              <a:t>бесполезным</a:t>
            </a:r>
            <a:r>
              <a:rPr lang="ru-RU" sz="2600" dirty="0">
                <a:latin typeface="+mn-lt"/>
              </a:rPr>
              <a:t>, </a:t>
            </a:r>
            <a:br>
              <a:rPr lang="ru-RU" sz="2600" dirty="0">
                <a:latin typeface="+mn-lt"/>
              </a:rPr>
            </a:br>
            <a:r>
              <a:rPr lang="ru-RU" sz="2600" dirty="0">
                <a:latin typeface="+mn-lt"/>
              </a:rPr>
              <a:t>когда сложность задачи </a:t>
            </a:r>
            <a:r>
              <a:rPr lang="ru-RU" sz="2600" b="1" dirty="0">
                <a:latin typeface="+mn-lt"/>
              </a:rPr>
              <a:t>возрастает</a:t>
            </a:r>
            <a:r>
              <a:rPr lang="ru-RU" sz="2600" dirty="0">
                <a:latin typeface="+mn-lt"/>
              </a:rPr>
              <a:t> (средние данные по ОЭСР)</a:t>
            </a:r>
            <a:endParaRPr lang="en-GB" sz="2600" b="1" dirty="0">
              <a:latin typeface="+mn-lt"/>
            </a:endParaRPr>
          </a:p>
        </p:txBody>
      </p:sp>
      <p:graphicFrame>
        <p:nvGraphicFramePr>
          <p:cNvPr id="4" name="Content Placeholder 3"/>
          <p:cNvGraphicFramePr>
            <a:graphicFrameLocks noGrp="1"/>
          </p:cNvGraphicFramePr>
          <p:nvPr>
            <p:ph idx="1"/>
            <p:extLst/>
          </p:nvPr>
        </p:nvGraphicFramePr>
        <p:xfrm>
          <a:off x="812800" y="1447800"/>
          <a:ext cx="113792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0" y="6528000"/>
            <a:ext cx="2639616" cy="338554"/>
          </a:xfrm>
          <a:prstGeom prst="rect">
            <a:avLst/>
          </a:prstGeom>
          <a:noFill/>
        </p:spPr>
        <p:txBody>
          <a:bodyPr wrap="square" rtlCol="0">
            <a:spAutoFit/>
          </a:bodyPr>
          <a:lstStyle/>
          <a:p>
            <a:pPr defTabSz="1219170">
              <a:defRPr/>
            </a:pPr>
            <a:r>
              <a:rPr lang="fr-FR" sz="1600" dirty="0">
                <a:solidFill>
                  <a:srgbClr val="727272"/>
                </a:solidFill>
                <a:latin typeface="Georgia"/>
                <a:ea typeface="MS PGothic" panose="020B0600070205080204" pitchFamily="34" charset="-128"/>
              </a:rPr>
              <a:t>Source</a:t>
            </a:r>
            <a:r>
              <a:rPr lang="fr-FR" sz="1467" dirty="0">
                <a:solidFill>
                  <a:srgbClr val="727272"/>
                </a:solidFill>
                <a:latin typeface="Georgia"/>
                <a:ea typeface="MS PGothic" panose="020B0600070205080204" pitchFamily="34" charset="-128"/>
              </a:rPr>
              <a:t>: </a:t>
            </a:r>
            <a:r>
              <a:rPr lang="en-GB" sz="1467" dirty="0">
                <a:solidFill>
                  <a:srgbClr val="727272"/>
                </a:solidFill>
                <a:latin typeface="Georgia"/>
                <a:ea typeface="MS PGothic" panose="020B0600070205080204" pitchFamily="34" charset="-128"/>
              </a:rPr>
              <a:t>Figure 4.3</a:t>
            </a:r>
          </a:p>
        </p:txBody>
      </p:sp>
      <p:sp>
        <p:nvSpPr>
          <p:cNvPr id="2" name="Slide Number Placeholder 1"/>
          <p:cNvSpPr>
            <a:spLocks noGrp="1"/>
          </p:cNvSpPr>
          <p:nvPr>
            <p:ph type="sldNum" sz="quarter" idx="4"/>
          </p:nvPr>
        </p:nvSpPr>
        <p:spPr/>
        <p:txBody>
          <a:bodyPr/>
          <a:lstStyle/>
          <a:p>
            <a:pPr algn="r" defTabSz="1219170">
              <a:defRPr/>
            </a:pPr>
            <a:fld id="{B6F15528-21DE-4FAA-801E-634DDDAF4B2B}" type="slidenum">
              <a:rPr lang="en-US" sz="1333">
                <a:solidFill>
                  <a:prstClr val="white"/>
                </a:solidFill>
                <a:latin typeface="Arial"/>
                <a:ea typeface="MS PGothic" panose="020B0600070205080204" pitchFamily="34" charset="-128"/>
              </a:rPr>
              <a:pPr algn="r" defTabSz="1219170">
                <a:defRPr/>
              </a:pPr>
              <a:t>5</a:t>
            </a:fld>
            <a:endParaRPr lang="en-US" sz="1333">
              <a:solidFill>
                <a:prstClr val="white"/>
              </a:solidFill>
              <a:latin typeface="Arial"/>
              <a:ea typeface="MS PGothic" panose="020B0600070205080204" pitchFamily="34" charset="-128"/>
            </a:endParaRPr>
          </a:p>
        </p:txBody>
      </p:sp>
      <p:cxnSp>
        <p:nvCxnSpPr>
          <p:cNvPr id="15" name="Straight Arrow Connector 14"/>
          <p:cNvCxnSpPr/>
          <p:nvPr/>
        </p:nvCxnSpPr>
        <p:spPr>
          <a:xfrm flipH="1">
            <a:off x="10372910" y="5535613"/>
            <a:ext cx="955189" cy="50007"/>
          </a:xfrm>
          <a:prstGeom prst="straightConnector1">
            <a:avLst/>
          </a:prstGeom>
          <a:ln w="25400">
            <a:solidFill>
              <a:schemeClr val="bg2">
                <a:lumMod val="1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8280099" y="5510609"/>
            <a:ext cx="2092812" cy="1500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ru-RU" sz="1867" dirty="0">
                <a:solidFill>
                  <a:srgbClr val="E6E6E6">
                    <a:lumMod val="10000"/>
                  </a:srgbClr>
                </a:solidFill>
                <a:latin typeface="Georgia"/>
              </a:rPr>
              <a:t>Сложная задача</a:t>
            </a:r>
            <a:endParaRPr lang="en-GB" sz="1867" dirty="0">
              <a:solidFill>
                <a:srgbClr val="E6E6E6">
                  <a:lumMod val="10000"/>
                </a:srgbClr>
              </a:solidFill>
              <a:latin typeface="Georgia"/>
            </a:endParaRPr>
          </a:p>
        </p:txBody>
      </p:sp>
      <p:sp>
        <p:nvSpPr>
          <p:cNvPr id="20" name="Rectangle 19"/>
          <p:cNvSpPr/>
          <p:nvPr/>
        </p:nvSpPr>
        <p:spPr>
          <a:xfrm rot="10800000">
            <a:off x="1524001" y="1869000"/>
            <a:ext cx="10356793" cy="756000"/>
          </a:xfrm>
          <a:prstGeom prst="rect">
            <a:avLst/>
          </a:prstGeom>
          <a:solidFill>
            <a:srgbClr val="00B05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1219170">
              <a:defRPr/>
            </a:pPr>
            <a:endParaRPr lang="en-GB" sz="1467">
              <a:solidFill>
                <a:prstClr val="white"/>
              </a:solidFill>
              <a:latin typeface="Georgia"/>
            </a:endParaRPr>
          </a:p>
        </p:txBody>
      </p:sp>
      <p:cxnSp>
        <p:nvCxnSpPr>
          <p:cNvPr id="21" name="Straight Arrow Connector 20"/>
          <p:cNvCxnSpPr/>
          <p:nvPr/>
        </p:nvCxnSpPr>
        <p:spPr>
          <a:xfrm flipV="1">
            <a:off x="2540000" y="2257821"/>
            <a:ext cx="609600" cy="212971"/>
          </a:xfrm>
          <a:prstGeom prst="straightConnector1">
            <a:avLst/>
          </a:prstGeom>
          <a:ln w="25400">
            <a:solidFill>
              <a:schemeClr val="bg2">
                <a:lumMod val="1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048000" y="2103077"/>
            <a:ext cx="1727200" cy="200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ru-RU" sz="1867" dirty="0">
                <a:solidFill>
                  <a:srgbClr val="E6E6E6">
                    <a:lumMod val="10000"/>
                  </a:srgbClr>
                </a:solidFill>
                <a:latin typeface="Georgia"/>
              </a:rPr>
              <a:t>Простая задача</a:t>
            </a:r>
            <a:endParaRPr lang="en-GB" sz="1867" dirty="0">
              <a:solidFill>
                <a:srgbClr val="E6E6E6">
                  <a:lumMod val="10000"/>
                </a:srgbClr>
              </a:solidFill>
              <a:latin typeface="Georgia"/>
            </a:endParaRPr>
          </a:p>
        </p:txBody>
      </p:sp>
      <p:grpSp>
        <p:nvGrpSpPr>
          <p:cNvPr id="5" name="Group 4"/>
          <p:cNvGrpSpPr/>
          <p:nvPr/>
        </p:nvGrpSpPr>
        <p:grpSpPr>
          <a:xfrm>
            <a:off x="-114947" y="1573478"/>
            <a:ext cx="1346884" cy="4471409"/>
            <a:chOff x="-86211" y="1573477"/>
            <a:chExt cx="1010163" cy="4471409"/>
          </a:xfrm>
        </p:grpSpPr>
        <p:grpSp>
          <p:nvGrpSpPr>
            <p:cNvPr id="26" name="Group 25"/>
            <p:cNvGrpSpPr/>
            <p:nvPr/>
          </p:nvGrpSpPr>
          <p:grpSpPr>
            <a:xfrm>
              <a:off x="140519" y="1905000"/>
              <a:ext cx="556354" cy="3755627"/>
              <a:chOff x="311207" y="370223"/>
              <a:chExt cx="524977" cy="4790838"/>
            </a:xfrm>
          </p:grpSpPr>
          <p:sp>
            <p:nvSpPr>
              <p:cNvPr id="29" name="Up Arrow 28"/>
              <p:cNvSpPr/>
              <p:nvPr/>
            </p:nvSpPr>
            <p:spPr>
              <a:xfrm>
                <a:off x="311207" y="370223"/>
                <a:ext cx="524977" cy="702308"/>
              </a:xfrm>
              <a:prstGeom prst="upArrow">
                <a:avLst/>
              </a:prstGeom>
              <a:gradFill>
                <a:gsLst>
                  <a:gs pos="0">
                    <a:schemeClr val="accent1"/>
                  </a:gs>
                  <a:gs pos="76000">
                    <a:schemeClr val="tx2">
                      <a:lumMod val="20000"/>
                      <a:lumOff val="8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19170">
                  <a:defRPr/>
                </a:pPr>
                <a:endParaRPr lang="en-US" sz="1200">
                  <a:solidFill>
                    <a:sysClr val="windowText" lastClr="000000"/>
                  </a:solidFill>
                  <a:latin typeface="Georgia"/>
                </a:endParaRPr>
              </a:p>
            </p:txBody>
          </p:sp>
          <p:sp>
            <p:nvSpPr>
              <p:cNvPr id="30" name="Up Arrow 29"/>
              <p:cNvSpPr/>
              <p:nvPr/>
            </p:nvSpPr>
            <p:spPr>
              <a:xfrm rot="10800000">
                <a:off x="311542" y="1072530"/>
                <a:ext cx="524636" cy="4088531"/>
              </a:xfrm>
              <a:prstGeom prst="upArrow">
                <a:avLst/>
              </a:prstGeom>
              <a:gradFill>
                <a:gsLst>
                  <a:gs pos="0">
                    <a:schemeClr val="bg1">
                      <a:lumMod val="50000"/>
                    </a:schemeClr>
                  </a:gs>
                  <a:gs pos="93000">
                    <a:schemeClr val="bg1">
                      <a:lumMod val="85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19170">
                  <a:defRPr/>
                </a:pPr>
                <a:endParaRPr lang="en-US" sz="1200">
                  <a:solidFill>
                    <a:sysClr val="windowText" lastClr="000000"/>
                  </a:solidFill>
                  <a:latin typeface="Georgia"/>
                </a:endParaRPr>
              </a:p>
            </p:txBody>
          </p:sp>
        </p:grpSp>
        <p:sp>
          <p:nvSpPr>
            <p:cNvPr id="27" name="TextBox 1"/>
            <p:cNvSpPr txBox="1"/>
            <p:nvPr/>
          </p:nvSpPr>
          <p:spPr>
            <a:xfrm>
              <a:off x="-86211" y="1573477"/>
              <a:ext cx="1010163" cy="154307"/>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defRPr/>
              </a:pPr>
              <a:r>
                <a:rPr lang="ru-RU" sz="1867" b="1" i="1" dirty="0">
                  <a:solidFill>
                    <a:srgbClr val="006299"/>
                  </a:solidFill>
                  <a:latin typeface="Georgia"/>
                </a:rPr>
                <a:t>Шанс выше</a:t>
              </a:r>
              <a:endParaRPr lang="en-GB" sz="1867" b="1" i="1" dirty="0">
                <a:solidFill>
                  <a:srgbClr val="006299"/>
                </a:solidFill>
                <a:latin typeface="Georgia"/>
              </a:endParaRPr>
            </a:p>
          </p:txBody>
        </p:sp>
        <p:sp>
          <p:nvSpPr>
            <p:cNvPr id="28" name="TextBox 1"/>
            <p:cNvSpPr txBox="1"/>
            <p:nvPr/>
          </p:nvSpPr>
          <p:spPr>
            <a:xfrm>
              <a:off x="-66892" y="5778010"/>
              <a:ext cx="971526" cy="266876"/>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defRPr/>
              </a:pPr>
              <a:r>
                <a:rPr lang="ru-RU" sz="1867" b="1" i="1" dirty="0">
                  <a:solidFill>
                    <a:srgbClr val="727272">
                      <a:lumMod val="65000"/>
                      <a:lumOff val="35000"/>
                    </a:srgbClr>
                  </a:solidFill>
                  <a:latin typeface="Georgia"/>
                </a:rPr>
                <a:t>Шанс ниже</a:t>
              </a:r>
              <a:endParaRPr lang="en-GB" sz="1867" b="1" i="1" dirty="0">
                <a:solidFill>
                  <a:srgbClr val="727272">
                    <a:lumMod val="65000"/>
                    <a:lumOff val="35000"/>
                  </a:srgbClr>
                </a:solidFill>
                <a:latin typeface="Georgia"/>
              </a:endParaRPr>
            </a:p>
          </p:txBody>
        </p:sp>
      </p:grpSp>
      <p:sp>
        <p:nvSpPr>
          <p:cNvPr id="10" name="TextBox 9"/>
          <p:cNvSpPr txBox="1"/>
          <p:nvPr/>
        </p:nvSpPr>
        <p:spPr>
          <a:xfrm rot="1501635">
            <a:off x="7336886" y="2879818"/>
            <a:ext cx="4497565" cy="1241622"/>
          </a:xfrm>
          <a:prstGeom prst="rect">
            <a:avLst/>
          </a:prstGeom>
          <a:solidFill>
            <a:schemeClr val="bg1"/>
          </a:solidFill>
        </p:spPr>
        <p:txBody>
          <a:bodyPr vert="horz" wrap="square" rtlCol="0">
            <a:spAutoFit/>
          </a:bodyPr>
          <a:lstStyle/>
          <a:p>
            <a:pPr algn="ctr" defTabSz="1219170">
              <a:defRPr/>
            </a:pPr>
            <a:r>
              <a:rPr lang="ru-RU" sz="1867" b="1" dirty="0">
                <a:solidFill>
                  <a:srgbClr val="727272"/>
                </a:solidFill>
                <a:latin typeface="Georgia"/>
                <a:ea typeface="MS PGothic" panose="020B0600070205080204" pitchFamily="34" charset="-128"/>
              </a:rPr>
              <a:t>Шанс правильно решить задачу при помощи запоминания снижается с повышением ее сложности</a:t>
            </a:r>
            <a:endParaRPr lang="en-GB" sz="1867" b="1" dirty="0">
              <a:solidFill>
                <a:srgbClr val="727272"/>
              </a:solidFill>
              <a:latin typeface="Georgia"/>
              <a:ea typeface="MS PGothic" panose="020B0600070205080204" pitchFamily="34" charset="-128"/>
            </a:endParaRPr>
          </a:p>
        </p:txBody>
      </p:sp>
      <p:pic>
        <p:nvPicPr>
          <p:cNvPr id="23" name="Рисунок 22">
            <a:extLst>
              <a:ext uri="{FF2B5EF4-FFF2-40B4-BE49-F238E27FC236}">
                <a16:creationId xmlns:a16="http://schemas.microsoft.com/office/drawing/2014/main" id="{27A00D0A-FE92-F04A-B8B6-6717353B9E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973" y="210547"/>
            <a:ext cx="2006600" cy="673100"/>
          </a:xfrm>
          <a:prstGeom prst="rect">
            <a:avLst/>
          </a:prstGeom>
        </p:spPr>
      </p:pic>
    </p:spTree>
    <p:extLst>
      <p:ext uri="{BB962C8B-B14F-4D97-AF65-F5344CB8AC3E}">
        <p14:creationId xmlns:p14="http://schemas.microsoft.com/office/powerpoint/2010/main" val="34911040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2000"/>
                                        <p:tgtEl>
                                          <p:spTgt spid="20"/>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16" dur="8500"/>
                                        <p:tgtEl>
                                          <p:spTgt spid="4">
                                            <p:graphicEl>
                                              <a:chart seriesIdx="0" categoryIdx="-4" bldStep="series"/>
                                            </p:graphic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left)">
                                      <p:cBhvr>
                                        <p:cTn id="19" dur="500"/>
                                        <p:tgtEl>
                                          <p:spTgt spid="4">
                                            <p:graphicEl>
                                              <a:chart seriesIdx="1" categoryIdx="-4" bldStep="series"/>
                                            </p:graphic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10"/>
                                        <p:tgtEl>
                                          <p:spTgt spid="21"/>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250"/>
                                        <p:tgtEl>
                                          <p:spTgt spid="22"/>
                                        </p:tgtEl>
                                      </p:cBhvr>
                                    </p:animEffect>
                                  </p:childTnLst>
                                </p:cTn>
                              </p:par>
                              <p:par>
                                <p:cTn id="26" presetID="22" presetClass="entr" presetSubtype="4"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10"/>
                                        <p:tgtEl>
                                          <p:spTgt spid="15"/>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10"/>
                                        <p:tgtEl>
                                          <p:spTgt spid="16"/>
                                        </p:tgtEl>
                                      </p:cBhvr>
                                    </p:animEffect>
                                  </p:childTnLst>
                                </p:cTn>
                              </p:par>
                            </p:childTnLst>
                          </p:cTn>
                        </p:par>
                        <p:par>
                          <p:cTn id="32" fill="hold">
                            <p:stCondLst>
                              <p:cond delay="8500"/>
                            </p:stCondLst>
                            <p:childTnLst>
                              <p:par>
                                <p:cTn id="33" presetID="22" presetClass="entr" presetSubtype="8" fill="hold" grpId="0" nodeType="afterEffect">
                                  <p:stCondLst>
                                    <p:cond delay="0"/>
                                  </p:stCondLst>
                                  <p:childTnLst>
                                    <p:set>
                                      <p:cBhvr>
                                        <p:cTn id="34"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left)">
                                      <p:cBhvr>
                                        <p:cTn id="35" dur="500"/>
                                        <p:tgtEl>
                                          <p:spTgt spid="4">
                                            <p:graphicEl>
                                              <a:chart seriesIdx="2" categoryIdx="-4" bldStep="series"/>
                                            </p:graphicEl>
                                          </p:spTgt>
                                        </p:tgtEl>
                                      </p:cBhvr>
                                    </p:animEffect>
                                  </p:childTnLst>
                                </p:cTn>
                              </p:par>
                            </p:childTnLst>
                          </p:cTn>
                        </p:par>
                        <p:par>
                          <p:cTn id="36" fill="hold">
                            <p:stCondLst>
                              <p:cond delay="9000"/>
                            </p:stCondLst>
                            <p:childTnLst>
                              <p:par>
                                <p:cTn id="37" presetID="22" presetClass="entr" presetSubtype="8" fill="hold" grpId="0" nodeType="afterEffect">
                                  <p:stCondLst>
                                    <p:cond delay="0"/>
                                  </p:stCondLst>
                                  <p:childTnLst>
                                    <p:set>
                                      <p:cBhvr>
                                        <p:cTn id="38" dur="1" fill="hold">
                                          <p:stCondLst>
                                            <p:cond delay="0"/>
                                          </p:stCondLst>
                                        </p:cTn>
                                        <p:tgtEl>
                                          <p:spTgt spid="4">
                                            <p:graphicEl>
                                              <a:chart seriesIdx="3" categoryIdx="-4" bldStep="series"/>
                                            </p:graphicEl>
                                          </p:spTgt>
                                        </p:tgtEl>
                                        <p:attrNameLst>
                                          <p:attrName>style.visibility</p:attrName>
                                        </p:attrNameLst>
                                      </p:cBhvr>
                                      <p:to>
                                        <p:strVal val="visible"/>
                                      </p:to>
                                    </p:set>
                                    <p:animEffect transition="in" filter="wipe(left)">
                                      <p:cBhvr>
                                        <p:cTn id="39" dur="500"/>
                                        <p:tgtEl>
                                          <p:spTgt spid="4">
                                            <p:graphicEl>
                                              <a:chart seriesIdx="3" categoryIdx="-4" bldStep="series"/>
                                            </p:graphicEl>
                                          </p:spTgt>
                                        </p:tgtEl>
                                      </p:cBhvr>
                                    </p:animEffect>
                                  </p:childTnLst>
                                </p:cTn>
                              </p:par>
                            </p:childTnLst>
                          </p:cTn>
                        </p:par>
                        <p:par>
                          <p:cTn id="40" fill="hold">
                            <p:stCondLst>
                              <p:cond delay="9500"/>
                            </p:stCondLst>
                            <p:childTnLst>
                              <p:par>
                                <p:cTn id="41" presetID="47" presetClass="entr" presetSubtype="0"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Graphic spid="4" grpId="0" uiExpand="1">
        <p:bldSub>
          <a:bldChart bld="series" animBg="0"/>
        </p:bldSub>
      </p:bldGraphic>
      <p:bldP spid="16" grpId="0"/>
      <p:bldP spid="20" grpId="0" animBg="1"/>
      <p:bldP spid="22"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99097" y="863601"/>
            <a:ext cx="1257736" cy="107096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eaLnBrk="0" fontAlgn="base" hangingPunct="0">
              <a:spcBef>
                <a:spcPct val="0"/>
              </a:spcBef>
              <a:spcAft>
                <a:spcPct val="0"/>
              </a:spcAft>
              <a:defRPr/>
            </a:pPr>
            <a:endParaRPr lang="en-GB" sz="2400">
              <a:solidFill>
                <a:prstClr val="black"/>
              </a:solidFill>
              <a:latin typeface="Calibri"/>
            </a:endParaRPr>
          </a:p>
        </p:txBody>
      </p:sp>
      <p:sp>
        <p:nvSpPr>
          <p:cNvPr id="22" name="Rectangle 21"/>
          <p:cNvSpPr/>
          <p:nvPr/>
        </p:nvSpPr>
        <p:spPr>
          <a:xfrm>
            <a:off x="1476280" y="4572554"/>
            <a:ext cx="10359505" cy="13705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609585" eaLnBrk="0" fontAlgn="base" hangingPunct="0">
              <a:spcBef>
                <a:spcPct val="0"/>
              </a:spcBef>
              <a:spcAft>
                <a:spcPct val="0"/>
              </a:spcAft>
              <a:defRPr/>
            </a:pPr>
            <a:endParaRPr lang="en-GB" sz="2400">
              <a:solidFill>
                <a:prstClr val="white"/>
              </a:solidFill>
              <a:latin typeface="Calibri"/>
            </a:endParaRPr>
          </a:p>
        </p:txBody>
      </p:sp>
      <p:sp>
        <p:nvSpPr>
          <p:cNvPr id="3" name="Title 2"/>
          <p:cNvSpPr>
            <a:spLocks noGrp="1"/>
          </p:cNvSpPr>
          <p:nvPr>
            <p:ph type="title"/>
          </p:nvPr>
        </p:nvSpPr>
        <p:spPr>
          <a:xfrm>
            <a:off x="1999200" y="111627"/>
            <a:ext cx="9888000" cy="1022400"/>
          </a:xfrm>
        </p:spPr>
        <p:txBody>
          <a:bodyPr>
            <a:normAutofit fontScale="90000"/>
          </a:bodyPr>
          <a:lstStyle/>
          <a:p>
            <a:pPr algn="r"/>
            <a:r>
              <a:rPr lang="ru-RU" sz="2667" dirty="0">
                <a:latin typeface="+mn-lt"/>
              </a:rPr>
              <a:t>Стратегии </a:t>
            </a:r>
            <a:r>
              <a:rPr lang="ru-RU" sz="2667" b="1" dirty="0">
                <a:latin typeface="+mn-lt"/>
              </a:rPr>
              <a:t>творческого решения </a:t>
            </a:r>
            <a:r>
              <a:rPr lang="ru-RU" sz="2667" dirty="0">
                <a:latin typeface="+mn-lt"/>
              </a:rPr>
              <a:t>задач повышают </a:t>
            </a:r>
            <a:br>
              <a:rPr lang="ru-RU" sz="2667" dirty="0">
                <a:latin typeface="+mn-lt"/>
              </a:rPr>
            </a:br>
            <a:r>
              <a:rPr lang="ru-RU" sz="2667" b="1" dirty="0">
                <a:latin typeface="+mn-lt"/>
              </a:rPr>
              <a:t>результативность</a:t>
            </a:r>
            <a:r>
              <a:rPr lang="ru-RU" sz="2667" dirty="0">
                <a:latin typeface="+mn-lt"/>
              </a:rPr>
              <a:t> при повышении </a:t>
            </a:r>
            <a:r>
              <a:rPr lang="ru-RU" sz="2667" b="1" dirty="0">
                <a:latin typeface="+mn-lt"/>
              </a:rPr>
              <a:t>сложности </a:t>
            </a:r>
            <a:r>
              <a:rPr lang="ru-RU" sz="2400" dirty="0"/>
              <a:t>(средние данные по ОЭСР)</a:t>
            </a:r>
            <a:endParaRPr lang="en-GB" sz="2667" b="1" dirty="0">
              <a:latin typeface="+mn-lt"/>
            </a:endParaRPr>
          </a:p>
        </p:txBody>
      </p:sp>
      <p:graphicFrame>
        <p:nvGraphicFramePr>
          <p:cNvPr id="4" name="Content Placeholder 3"/>
          <p:cNvGraphicFramePr>
            <a:graphicFrameLocks noGrp="1"/>
          </p:cNvGraphicFramePr>
          <p:nvPr>
            <p:ph idx="1"/>
            <p:extLst/>
          </p:nvPr>
        </p:nvGraphicFramePr>
        <p:xfrm>
          <a:off x="711200" y="1380091"/>
          <a:ext cx="11379200" cy="540096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rot="20816723">
            <a:off x="5034482" y="2233327"/>
            <a:ext cx="3778435" cy="1528945"/>
          </a:xfrm>
          <a:prstGeom prst="rect">
            <a:avLst/>
          </a:prstGeom>
          <a:noFill/>
        </p:spPr>
        <p:txBody>
          <a:bodyPr vert="horz" wrap="square" rtlCol="0">
            <a:spAutoFit/>
          </a:bodyPr>
          <a:lstStyle/>
          <a:p>
            <a:pPr algn="ctr" defTabSz="1219170">
              <a:defRPr/>
            </a:pPr>
            <a:r>
              <a:rPr lang="ru-RU" sz="1867" b="1" dirty="0">
                <a:solidFill>
                  <a:srgbClr val="727272"/>
                </a:solidFill>
                <a:latin typeface="Georgia"/>
                <a:ea typeface="MS PGothic" panose="020B0600070205080204" pitchFamily="34" charset="-128"/>
              </a:rPr>
              <a:t>Применение стратегического подхода к решению задач повышает шансы их решения с повышением сложности</a:t>
            </a:r>
            <a:endParaRPr lang="en-GB" sz="1867" b="1" dirty="0">
              <a:solidFill>
                <a:srgbClr val="727272"/>
              </a:solidFill>
              <a:latin typeface="Georgia"/>
              <a:ea typeface="MS PGothic" panose="020B0600070205080204" pitchFamily="34" charset="-128"/>
            </a:endParaRPr>
          </a:p>
        </p:txBody>
      </p:sp>
      <p:sp>
        <p:nvSpPr>
          <p:cNvPr id="17" name="TextBox 16"/>
          <p:cNvSpPr txBox="1"/>
          <p:nvPr/>
        </p:nvSpPr>
        <p:spPr>
          <a:xfrm>
            <a:off x="1984" y="6528000"/>
            <a:ext cx="2639616" cy="338554"/>
          </a:xfrm>
          <a:prstGeom prst="rect">
            <a:avLst/>
          </a:prstGeom>
          <a:noFill/>
        </p:spPr>
        <p:txBody>
          <a:bodyPr wrap="square" rtlCol="0">
            <a:spAutoFit/>
          </a:bodyPr>
          <a:lstStyle/>
          <a:p>
            <a:pPr defTabSz="1219170">
              <a:defRPr/>
            </a:pPr>
            <a:r>
              <a:rPr lang="fr-FR" sz="1600" dirty="0">
                <a:solidFill>
                  <a:srgbClr val="727272"/>
                </a:solidFill>
                <a:latin typeface="Georgia"/>
                <a:ea typeface="MS PGothic" panose="020B0600070205080204" pitchFamily="34" charset="-128"/>
              </a:rPr>
              <a:t>Source</a:t>
            </a:r>
            <a:r>
              <a:rPr lang="fr-FR" sz="1467" dirty="0">
                <a:solidFill>
                  <a:srgbClr val="727272"/>
                </a:solidFill>
                <a:latin typeface="Georgia"/>
                <a:ea typeface="MS PGothic" panose="020B0600070205080204" pitchFamily="34" charset="-128"/>
              </a:rPr>
              <a:t>: </a:t>
            </a:r>
            <a:r>
              <a:rPr lang="en-GB" sz="1467" dirty="0">
                <a:solidFill>
                  <a:srgbClr val="727272"/>
                </a:solidFill>
                <a:latin typeface="Georgia"/>
                <a:ea typeface="MS PGothic" panose="020B0600070205080204" pitchFamily="34" charset="-128"/>
              </a:rPr>
              <a:t>Figure </a:t>
            </a:r>
            <a:r>
              <a:rPr lang="hu-HU" sz="1467" dirty="0">
                <a:solidFill>
                  <a:srgbClr val="727272"/>
                </a:solidFill>
                <a:latin typeface="Georgia"/>
                <a:ea typeface="MS PGothic" panose="020B0600070205080204" pitchFamily="34" charset="-128"/>
              </a:rPr>
              <a:t>6</a:t>
            </a:r>
            <a:r>
              <a:rPr lang="en-GB" sz="1467" dirty="0">
                <a:solidFill>
                  <a:srgbClr val="727272"/>
                </a:solidFill>
                <a:latin typeface="Georgia"/>
                <a:ea typeface="MS PGothic" panose="020B0600070205080204" pitchFamily="34" charset="-128"/>
              </a:rPr>
              <a:t>.</a:t>
            </a:r>
            <a:r>
              <a:rPr lang="hu-HU" sz="1467" dirty="0">
                <a:solidFill>
                  <a:srgbClr val="727272"/>
                </a:solidFill>
                <a:latin typeface="Georgia"/>
                <a:ea typeface="MS PGothic" panose="020B0600070205080204" pitchFamily="34" charset="-128"/>
              </a:rPr>
              <a:t>2</a:t>
            </a:r>
            <a:endParaRPr lang="en-GB" sz="1467" dirty="0">
              <a:solidFill>
                <a:srgbClr val="727272"/>
              </a:solidFill>
              <a:latin typeface="Georgia"/>
              <a:ea typeface="MS PGothic" panose="020B0600070205080204" pitchFamily="34" charset="-128"/>
            </a:endParaRPr>
          </a:p>
        </p:txBody>
      </p:sp>
      <p:sp>
        <p:nvSpPr>
          <p:cNvPr id="20" name="Rectangle 19"/>
          <p:cNvSpPr/>
          <p:nvPr/>
        </p:nvSpPr>
        <p:spPr>
          <a:xfrm rot="10800000">
            <a:off x="1476280" y="1657229"/>
            <a:ext cx="10385255" cy="2863273"/>
          </a:xfrm>
          <a:prstGeom prst="rect">
            <a:avLst/>
          </a:prstGeom>
          <a:solidFill>
            <a:srgbClr val="00B05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1219170">
              <a:defRPr/>
            </a:pPr>
            <a:endParaRPr lang="en-GB" sz="1467" dirty="0">
              <a:solidFill>
                <a:prstClr val="white"/>
              </a:solidFill>
              <a:latin typeface="Georgia"/>
            </a:endParaRPr>
          </a:p>
        </p:txBody>
      </p:sp>
      <p:sp>
        <p:nvSpPr>
          <p:cNvPr id="2" name="Slide Number Placeholder 1"/>
          <p:cNvSpPr>
            <a:spLocks noGrp="1"/>
          </p:cNvSpPr>
          <p:nvPr>
            <p:ph type="sldNum" sz="quarter" idx="4"/>
          </p:nvPr>
        </p:nvSpPr>
        <p:spPr/>
        <p:txBody>
          <a:bodyPr/>
          <a:lstStyle/>
          <a:p>
            <a:pPr algn="r" defTabSz="1219170">
              <a:defRPr/>
            </a:pPr>
            <a:fld id="{B6F15528-21DE-4FAA-801E-634DDDAF4B2B}" type="slidenum">
              <a:rPr lang="en-US" sz="1333">
                <a:solidFill>
                  <a:prstClr val="white"/>
                </a:solidFill>
                <a:latin typeface="Arial"/>
                <a:ea typeface="MS PGothic" panose="020B0600070205080204" pitchFamily="34" charset="-128"/>
              </a:rPr>
              <a:pPr algn="r" defTabSz="1219170">
                <a:defRPr/>
              </a:pPr>
              <a:t>6</a:t>
            </a:fld>
            <a:endParaRPr lang="en-US" sz="1333">
              <a:solidFill>
                <a:prstClr val="white"/>
              </a:solidFill>
              <a:latin typeface="Arial"/>
              <a:ea typeface="MS PGothic" panose="020B0600070205080204" pitchFamily="34" charset="-128"/>
            </a:endParaRPr>
          </a:p>
        </p:txBody>
      </p:sp>
      <p:cxnSp>
        <p:nvCxnSpPr>
          <p:cNvPr id="15" name="Straight Arrow Connector 14"/>
          <p:cNvCxnSpPr/>
          <p:nvPr/>
        </p:nvCxnSpPr>
        <p:spPr>
          <a:xfrm flipH="1">
            <a:off x="11277603" y="2921001"/>
            <a:ext cx="276637" cy="317500"/>
          </a:xfrm>
          <a:prstGeom prst="straightConnector1">
            <a:avLst/>
          </a:prstGeom>
          <a:ln w="25400">
            <a:solidFill>
              <a:schemeClr val="bg2">
                <a:lumMod val="1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9972685" y="3352800"/>
            <a:ext cx="1914515"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ru-RU" sz="1867" dirty="0">
                <a:solidFill>
                  <a:srgbClr val="E6E6E6">
                    <a:lumMod val="10000"/>
                  </a:srgbClr>
                </a:solidFill>
                <a:latin typeface="Georgia"/>
              </a:rPr>
              <a:t>Сложная задача</a:t>
            </a:r>
            <a:endParaRPr lang="en-GB" sz="1867" dirty="0">
              <a:solidFill>
                <a:srgbClr val="E6E6E6">
                  <a:lumMod val="10000"/>
                </a:srgbClr>
              </a:solidFill>
              <a:latin typeface="Georgia"/>
            </a:endParaRPr>
          </a:p>
        </p:txBody>
      </p:sp>
      <p:grpSp>
        <p:nvGrpSpPr>
          <p:cNvPr id="14" name="Group 13"/>
          <p:cNvGrpSpPr/>
          <p:nvPr/>
        </p:nvGrpSpPr>
        <p:grpSpPr>
          <a:xfrm>
            <a:off x="-203200" y="1498600"/>
            <a:ext cx="1346885" cy="4673600"/>
            <a:chOff x="-152400" y="1123950"/>
            <a:chExt cx="1010164" cy="3505200"/>
          </a:xfrm>
        </p:grpSpPr>
        <p:grpSp>
          <p:nvGrpSpPr>
            <p:cNvPr id="6" name="Group 5"/>
            <p:cNvGrpSpPr/>
            <p:nvPr/>
          </p:nvGrpSpPr>
          <p:grpSpPr>
            <a:xfrm>
              <a:off x="74323" y="1409700"/>
              <a:ext cx="556355" cy="2864594"/>
              <a:chOff x="74330" y="1383556"/>
              <a:chExt cx="556355" cy="2864594"/>
            </a:xfrm>
          </p:grpSpPr>
          <p:sp>
            <p:nvSpPr>
              <p:cNvPr id="29" name="Up Arrow 28"/>
              <p:cNvSpPr/>
              <p:nvPr/>
            </p:nvSpPr>
            <p:spPr>
              <a:xfrm>
                <a:off x="74330" y="1383556"/>
                <a:ext cx="556355" cy="2102594"/>
              </a:xfrm>
              <a:prstGeom prst="upArrow">
                <a:avLst/>
              </a:prstGeom>
              <a:gradFill>
                <a:gsLst>
                  <a:gs pos="0">
                    <a:schemeClr val="accent1"/>
                  </a:gs>
                  <a:gs pos="76000">
                    <a:schemeClr val="tx2">
                      <a:lumMod val="20000"/>
                      <a:lumOff val="8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19170">
                  <a:defRPr/>
                </a:pPr>
                <a:endParaRPr lang="en-US" sz="1733">
                  <a:solidFill>
                    <a:sysClr val="windowText" lastClr="000000"/>
                  </a:solidFill>
                  <a:latin typeface="Georgia"/>
                </a:endParaRPr>
              </a:p>
            </p:txBody>
          </p:sp>
          <p:sp>
            <p:nvSpPr>
              <p:cNvPr id="30" name="Up Arrow 29"/>
              <p:cNvSpPr/>
              <p:nvPr/>
            </p:nvSpPr>
            <p:spPr>
              <a:xfrm rot="10800000">
                <a:off x="74684" y="3380507"/>
                <a:ext cx="555994" cy="867643"/>
              </a:xfrm>
              <a:prstGeom prst="upArrow">
                <a:avLst/>
              </a:prstGeom>
              <a:gradFill>
                <a:gsLst>
                  <a:gs pos="0">
                    <a:schemeClr val="bg1">
                      <a:lumMod val="50000"/>
                    </a:schemeClr>
                  </a:gs>
                  <a:gs pos="93000">
                    <a:schemeClr val="bg1">
                      <a:lumMod val="85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19170">
                  <a:defRPr/>
                </a:pPr>
                <a:endParaRPr lang="en-US" sz="1733">
                  <a:solidFill>
                    <a:sysClr val="windowText" lastClr="000000"/>
                  </a:solidFill>
                  <a:latin typeface="Georgia"/>
                </a:endParaRPr>
              </a:p>
            </p:txBody>
          </p:sp>
        </p:grpSp>
        <p:grpSp>
          <p:nvGrpSpPr>
            <p:cNvPr id="7" name="Group 6"/>
            <p:cNvGrpSpPr/>
            <p:nvPr/>
          </p:nvGrpSpPr>
          <p:grpSpPr>
            <a:xfrm>
              <a:off x="-152400" y="1123950"/>
              <a:ext cx="1010164" cy="3505200"/>
              <a:chOff x="-152400" y="1123950"/>
              <a:chExt cx="1010164" cy="3409715"/>
            </a:xfrm>
          </p:grpSpPr>
          <p:sp>
            <p:nvSpPr>
              <p:cNvPr id="27" name="TextBox 1"/>
              <p:cNvSpPr txBox="1"/>
              <p:nvPr/>
            </p:nvSpPr>
            <p:spPr>
              <a:xfrm>
                <a:off x="-152400" y="1123950"/>
                <a:ext cx="1010164" cy="115731"/>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defRPr/>
                </a:pPr>
                <a:r>
                  <a:rPr lang="ru-RU" sz="1733" b="1" i="1" dirty="0">
                    <a:solidFill>
                      <a:srgbClr val="006299"/>
                    </a:solidFill>
                    <a:latin typeface="Georgia"/>
                  </a:rPr>
                  <a:t>Шанс выше</a:t>
                </a:r>
                <a:endParaRPr lang="en-GB" sz="1733" b="1" i="1" dirty="0">
                  <a:solidFill>
                    <a:srgbClr val="006299"/>
                  </a:solidFill>
                  <a:latin typeface="Georgia"/>
                </a:endParaRPr>
              </a:p>
            </p:txBody>
          </p:sp>
          <p:sp>
            <p:nvSpPr>
              <p:cNvPr id="28" name="TextBox 1"/>
              <p:cNvSpPr txBox="1"/>
              <p:nvPr/>
            </p:nvSpPr>
            <p:spPr>
              <a:xfrm>
                <a:off x="-133255" y="4333508"/>
                <a:ext cx="971527" cy="200157"/>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defRPr/>
                </a:pPr>
                <a:r>
                  <a:rPr lang="ru-RU" sz="1733" b="1" i="1" dirty="0">
                    <a:solidFill>
                      <a:srgbClr val="727272">
                        <a:lumMod val="65000"/>
                        <a:lumOff val="35000"/>
                      </a:srgbClr>
                    </a:solidFill>
                    <a:latin typeface="Georgia"/>
                  </a:rPr>
                  <a:t>Шанс ниже</a:t>
                </a:r>
                <a:endParaRPr lang="en-GB" sz="1733" b="1" i="1" dirty="0">
                  <a:solidFill>
                    <a:srgbClr val="727272">
                      <a:lumMod val="65000"/>
                      <a:lumOff val="35000"/>
                    </a:srgbClr>
                  </a:solidFill>
                  <a:latin typeface="Georgia"/>
                </a:endParaRPr>
              </a:p>
            </p:txBody>
          </p:sp>
        </p:grpSp>
      </p:grpSp>
      <p:cxnSp>
        <p:nvCxnSpPr>
          <p:cNvPr id="31" name="Straight Arrow Connector 30"/>
          <p:cNvCxnSpPr/>
          <p:nvPr/>
        </p:nvCxnSpPr>
        <p:spPr>
          <a:xfrm>
            <a:off x="2540000" y="5505047"/>
            <a:ext cx="812800" cy="292099"/>
          </a:xfrm>
          <a:prstGeom prst="straightConnector1">
            <a:avLst/>
          </a:prstGeom>
          <a:ln w="25400">
            <a:solidFill>
              <a:schemeClr val="bg2">
                <a:lumMod val="1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3208576" y="5543393"/>
            <a:ext cx="1727200" cy="4059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ru-RU" sz="1867" dirty="0">
                <a:solidFill>
                  <a:srgbClr val="E6E6E6">
                    <a:lumMod val="10000"/>
                  </a:srgbClr>
                </a:solidFill>
                <a:latin typeface="Georgia"/>
              </a:rPr>
              <a:t>Простая задача</a:t>
            </a:r>
            <a:endParaRPr lang="en-GB" sz="1867" dirty="0">
              <a:solidFill>
                <a:srgbClr val="E6E6E6">
                  <a:lumMod val="10000"/>
                </a:srgbClr>
              </a:solidFill>
              <a:latin typeface="Georgia"/>
            </a:endParaRPr>
          </a:p>
        </p:txBody>
      </p:sp>
      <p:cxnSp>
        <p:nvCxnSpPr>
          <p:cNvPr id="18" name="Straight Connector 17"/>
          <p:cNvCxnSpPr/>
          <p:nvPr/>
        </p:nvCxnSpPr>
        <p:spPr>
          <a:xfrm>
            <a:off x="1501694" y="4562281"/>
            <a:ext cx="10359852" cy="0"/>
          </a:xfrm>
          <a:prstGeom prst="line">
            <a:avLst/>
          </a:prstGeom>
          <a:ln w="254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24" name="Рисунок 23">
            <a:extLst>
              <a:ext uri="{FF2B5EF4-FFF2-40B4-BE49-F238E27FC236}">
                <a16:creationId xmlns:a16="http://schemas.microsoft.com/office/drawing/2014/main" id="{16908E45-D767-A84A-B27B-525F5B0EAF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973" y="210547"/>
            <a:ext cx="2006600" cy="673100"/>
          </a:xfrm>
          <a:prstGeom prst="rect">
            <a:avLst/>
          </a:prstGeom>
        </p:spPr>
      </p:pic>
    </p:spTree>
    <p:extLst>
      <p:ext uri="{BB962C8B-B14F-4D97-AF65-F5344CB8AC3E}">
        <p14:creationId xmlns:p14="http://schemas.microsoft.com/office/powerpoint/2010/main" val="509176831"/>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2000"/>
                                        <p:tgtEl>
                                          <p:spTgt spid="1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2000"/>
                                        <p:tgtEl>
                                          <p:spTgt spid="16"/>
                                        </p:tgtEl>
                                      </p:cBhvr>
                                    </p:animEffect>
                                  </p:childTnLst>
                                </p:cTn>
                              </p:par>
                              <p:par>
                                <p:cTn id="11" presetID="22" presetClass="entr" presetSubtype="4"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2000"/>
                                        <p:tgtEl>
                                          <p:spTgt spid="3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down)">
                                      <p:cBhvr>
                                        <p:cTn id="16" dur="2000"/>
                                        <p:tgtEl>
                                          <p:spTgt spid="32"/>
                                        </p:tgtEl>
                                      </p:cBhvr>
                                    </p:animEffect>
                                  </p:childTnLst>
                                </p:cTn>
                              </p:par>
                              <p:par>
                                <p:cTn id="17" presetID="2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2000"/>
                                        <p:tgtEl>
                                          <p:spTgt spid="1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2000"/>
                                        <p:tgtEl>
                                          <p:spTgt spid="20"/>
                                        </p:tgtEl>
                                      </p:cBhvr>
                                    </p:animEffect>
                                  </p:childTnLst>
                                </p:cTn>
                              </p:par>
                              <p:par>
                                <p:cTn id="23" presetID="2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2000"/>
                                        <p:tgtEl>
                                          <p:spTgt spid="14"/>
                                        </p:tgtEl>
                                      </p:cBhvr>
                                    </p:animEffect>
                                  </p:childTnLst>
                                </p:cTn>
                              </p:par>
                            </p:childTnLst>
                          </p:cTn>
                        </p:par>
                        <p:par>
                          <p:cTn id="26" fill="hold">
                            <p:stCondLst>
                              <p:cond delay="2000"/>
                            </p:stCondLst>
                            <p:childTnLst>
                              <p:par>
                                <p:cTn id="27" presetID="47"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animBg="1"/>
      <p:bldP spid="16"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stomShape 2"/>
          <p:cNvSpPr/>
          <p:nvPr/>
        </p:nvSpPr>
        <p:spPr>
          <a:xfrm>
            <a:off x="2626006" y="1371601"/>
            <a:ext cx="9393929" cy="47489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ts val="2800"/>
              </a:lnSpc>
              <a:spcAft>
                <a:spcPts val="1200"/>
              </a:spcAft>
            </a:pPr>
            <a:endParaRPr lang="ru-RU" sz="4400" b="1" dirty="0"/>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541" y="497674"/>
            <a:ext cx="1492991" cy="1618379"/>
          </a:xfrm>
          <a:prstGeom prst="rect">
            <a:avLst/>
          </a:prstGeom>
        </p:spPr>
      </p:pic>
      <p:sp>
        <p:nvSpPr>
          <p:cNvPr id="7" name="CustomShape 2"/>
          <p:cNvSpPr/>
          <p:nvPr/>
        </p:nvSpPr>
        <p:spPr>
          <a:xfrm>
            <a:off x="2482822" y="289740"/>
            <a:ext cx="9680294" cy="41586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ts val="2800"/>
              </a:lnSpc>
              <a:spcAft>
                <a:spcPts val="1200"/>
              </a:spcAft>
            </a:pPr>
            <a:r>
              <a:rPr lang="ru-RU" sz="3200" b="1" cap="all" dirty="0">
                <a:solidFill>
                  <a:srgbClr val="C00000"/>
                </a:solidFill>
                <a:uFill>
                  <a:solidFill>
                    <a:srgbClr val="FFFFFF"/>
                  </a:solidFill>
                </a:uFill>
                <a:latin typeface="+mj-lt"/>
              </a:rPr>
              <a:t>Особенности организации </a:t>
            </a:r>
            <a:r>
              <a:rPr lang="ru-RU" sz="3200" b="1" cap="all" dirty="0" err="1">
                <a:solidFill>
                  <a:srgbClr val="C00000"/>
                </a:solidFill>
                <a:uFill>
                  <a:solidFill>
                    <a:srgbClr val="FFFFFF"/>
                  </a:solidFill>
                </a:uFill>
                <a:latin typeface="+mj-lt"/>
              </a:rPr>
              <a:t>мси</a:t>
            </a:r>
            <a:endParaRPr lang="ru-RU" sz="3200" b="1" dirty="0">
              <a:solidFill>
                <a:srgbClr val="C00000"/>
              </a:solidFill>
            </a:endParaRPr>
          </a:p>
        </p:txBody>
      </p:sp>
      <p:sp>
        <p:nvSpPr>
          <p:cNvPr id="4" name="TextBox 3">
            <a:extLst>
              <a:ext uri="{FF2B5EF4-FFF2-40B4-BE49-F238E27FC236}">
                <a16:creationId xmlns:a16="http://schemas.microsoft.com/office/drawing/2014/main" id="{03A1786E-40D2-764B-A732-17ED10A9618F}"/>
              </a:ext>
            </a:extLst>
          </p:cNvPr>
          <p:cNvSpPr txBox="1"/>
          <p:nvPr/>
        </p:nvSpPr>
        <p:spPr>
          <a:xfrm>
            <a:off x="2964820" y="1608387"/>
            <a:ext cx="8716297" cy="2328843"/>
          </a:xfrm>
          <a:prstGeom prst="rect">
            <a:avLst/>
          </a:prstGeom>
          <a:noFill/>
        </p:spPr>
        <p:txBody>
          <a:bodyPr wrap="square" rtlCol="0">
            <a:spAutoFit/>
          </a:bodyPr>
          <a:lstStyle/>
          <a:p>
            <a:pPr>
              <a:lnSpc>
                <a:spcPts val="2800"/>
              </a:lnSpc>
              <a:spcAft>
                <a:spcPts val="1200"/>
              </a:spcAft>
            </a:pPr>
            <a:r>
              <a:rPr lang="ru-RU" sz="2800" b="1" cap="all" dirty="0">
                <a:solidFill>
                  <a:srgbClr val="0070C0"/>
                </a:solidFill>
                <a:uFill>
                  <a:solidFill>
                    <a:srgbClr val="FFFFFF"/>
                  </a:solidFill>
                </a:uFill>
              </a:rPr>
              <a:t>Что реально имеет значение</a:t>
            </a:r>
            <a:endParaRPr lang="ru-RU" sz="2400" b="1" dirty="0"/>
          </a:p>
          <a:p>
            <a:pPr marL="457200" indent="-457200">
              <a:buFont typeface="Arial" panose="020B0604020202020204" pitchFamily="34" charset="0"/>
              <a:buChar char="•"/>
            </a:pPr>
            <a:r>
              <a:rPr lang="ru-RU" sz="2800" dirty="0"/>
              <a:t>Педагогические практики </a:t>
            </a:r>
          </a:p>
          <a:p>
            <a:pPr marL="457200" indent="-457200">
              <a:buFont typeface="Arial" panose="020B0604020202020204" pitchFamily="34" charset="0"/>
              <a:buChar char="•"/>
            </a:pPr>
            <a:r>
              <a:rPr lang="ru-RU" sz="2800" dirty="0"/>
              <a:t>Профессиональное сотрудничество</a:t>
            </a:r>
          </a:p>
          <a:p>
            <a:pPr marL="457200" indent="-457200">
              <a:buFont typeface="Arial" panose="020B0604020202020204" pitchFamily="34" charset="0"/>
              <a:buChar char="•"/>
            </a:pPr>
            <a:r>
              <a:rPr lang="ru-RU" sz="2800" dirty="0"/>
              <a:t>Готовность к изменениям </a:t>
            </a:r>
          </a:p>
          <a:p>
            <a:pPr marL="457200" indent="-457200">
              <a:buFont typeface="Arial" panose="020B0604020202020204" pitchFamily="34" charset="0"/>
              <a:buChar char="•"/>
            </a:pPr>
            <a:endParaRPr lang="ru-RU" sz="2800" dirty="0"/>
          </a:p>
        </p:txBody>
      </p:sp>
      <p:sp>
        <p:nvSpPr>
          <p:cNvPr id="6" name="TextBox 5">
            <a:extLst>
              <a:ext uri="{FF2B5EF4-FFF2-40B4-BE49-F238E27FC236}">
                <a16:creationId xmlns:a16="http://schemas.microsoft.com/office/drawing/2014/main" id="{9DBA61AD-F9E5-654E-B58A-44E59F4E4B42}"/>
              </a:ext>
            </a:extLst>
          </p:cNvPr>
          <p:cNvSpPr txBox="1"/>
          <p:nvPr/>
        </p:nvSpPr>
        <p:spPr>
          <a:xfrm>
            <a:off x="756336" y="5429073"/>
            <a:ext cx="1295399" cy="430887"/>
          </a:xfrm>
          <a:prstGeom prst="rect">
            <a:avLst/>
          </a:prstGeom>
          <a:noFill/>
        </p:spPr>
        <p:txBody>
          <a:bodyPr wrap="square" rtlCol="0">
            <a:spAutoFit/>
          </a:bodyPr>
          <a:lstStyle/>
          <a:p>
            <a:pPr algn="ctr"/>
            <a:fld id="{17E714FA-0CE1-448F-A387-DAE585036FF8}" type="slidenum">
              <a:rPr lang="ru-RU" sz="2200" b="1" smtClean="0">
                <a:latin typeface="Calibri" panose="020F0502020204030204" pitchFamily="34" charset="0"/>
                <a:cs typeface="Calibri" panose="020F0502020204030204" pitchFamily="34" charset="0"/>
              </a:rPr>
              <a:pPr algn="ctr"/>
              <a:t>7</a:t>
            </a:fld>
            <a:r>
              <a:rPr lang="ru-RU" sz="2200" b="1" dirty="0">
                <a:solidFill>
                  <a:schemeClr val="bg1">
                    <a:lumMod val="65000"/>
                  </a:schemeClr>
                </a:solidFill>
                <a:latin typeface="Calibri" panose="020F0502020204030204" pitchFamily="34" charset="0"/>
                <a:cs typeface="Calibri" panose="020F0502020204030204" pitchFamily="34" charset="0"/>
              </a:rPr>
              <a:t>/22</a:t>
            </a:r>
          </a:p>
        </p:txBody>
      </p:sp>
    </p:spTree>
    <p:extLst>
      <p:ext uri="{BB962C8B-B14F-4D97-AF65-F5344CB8AC3E}">
        <p14:creationId xmlns:p14="http://schemas.microsoft.com/office/powerpoint/2010/main" val="127148166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427" y="312479"/>
            <a:ext cx="1492991" cy="1618379"/>
          </a:xfrm>
          <a:prstGeom prst="rect">
            <a:avLst/>
          </a:prstGeom>
        </p:spPr>
      </p:pic>
      <p:sp>
        <p:nvSpPr>
          <p:cNvPr id="5" name="CustomShape 2"/>
          <p:cNvSpPr/>
          <p:nvPr/>
        </p:nvSpPr>
        <p:spPr>
          <a:xfrm>
            <a:off x="1745418" y="0"/>
            <a:ext cx="10292253" cy="8430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r>
              <a:rPr lang="ru-RU" sz="2800" b="1" cap="all" dirty="0">
                <a:solidFill>
                  <a:srgbClr val="C00000"/>
                </a:solidFill>
                <a:uFill>
                  <a:solidFill>
                    <a:srgbClr val="FFFFFF"/>
                  </a:solidFill>
                </a:uFill>
                <a:latin typeface="+mj-lt"/>
              </a:rPr>
              <a:t>Вопросы педагогической практики</a:t>
            </a:r>
          </a:p>
        </p:txBody>
      </p:sp>
      <p:sp>
        <p:nvSpPr>
          <p:cNvPr id="7" name="CustomShape 2"/>
          <p:cNvSpPr/>
          <p:nvPr/>
        </p:nvSpPr>
        <p:spPr>
          <a:xfrm>
            <a:off x="1745417" y="543901"/>
            <a:ext cx="10292253" cy="8430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r>
              <a:rPr lang="ru-RU" sz="2000" b="1" cap="all" dirty="0">
                <a:solidFill>
                  <a:srgbClr val="0070C0"/>
                </a:solidFill>
                <a:uFill>
                  <a:solidFill>
                    <a:srgbClr val="FFFFFF"/>
                  </a:solidFill>
                </a:uFill>
                <a:latin typeface="+mj-lt"/>
              </a:rPr>
              <a:t>Процентная доля учителей, уверенных в своих силах в предложенных областях</a:t>
            </a:r>
          </a:p>
          <a:p>
            <a:pPr algn="ctr"/>
            <a:r>
              <a:rPr lang="ru-RU" sz="2000" b="1" cap="all" dirty="0">
                <a:solidFill>
                  <a:srgbClr val="0070C0"/>
                </a:solidFill>
                <a:uFill>
                  <a:solidFill>
                    <a:srgbClr val="FFFFFF"/>
                  </a:solidFill>
                </a:uFill>
                <a:latin typeface="+mj-lt"/>
              </a:rPr>
              <a:t>(в зависимости от возраста и опыта учителя)</a:t>
            </a:r>
          </a:p>
        </p:txBody>
      </p:sp>
      <p:graphicFrame>
        <p:nvGraphicFramePr>
          <p:cNvPr id="13" name="Диаграмма 12"/>
          <p:cNvGraphicFramePr/>
          <p:nvPr>
            <p:extLst>
              <p:ext uri="{D42A27DB-BD31-4B8C-83A1-F6EECF244321}">
                <p14:modId xmlns:p14="http://schemas.microsoft.com/office/powerpoint/2010/main" val="1153227231"/>
              </p:ext>
            </p:extLst>
          </p:nvPr>
        </p:nvGraphicFramePr>
        <p:xfrm>
          <a:off x="1" y="1396192"/>
          <a:ext cx="12191999" cy="5418667"/>
        </p:xfrm>
        <a:graphic>
          <a:graphicData uri="http://schemas.openxmlformats.org/drawingml/2006/chart">
            <c:chart xmlns:c="http://schemas.openxmlformats.org/drawingml/2006/chart" xmlns:r="http://schemas.openxmlformats.org/officeDocument/2006/relationships" r:id="rId4"/>
          </a:graphicData>
        </a:graphic>
      </p:graphicFrame>
      <p:sp>
        <p:nvSpPr>
          <p:cNvPr id="15" name="Прямоугольник 14"/>
          <p:cNvSpPr/>
          <p:nvPr/>
        </p:nvSpPr>
        <p:spPr>
          <a:xfrm>
            <a:off x="1740216" y="2074985"/>
            <a:ext cx="5475998" cy="33410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nSpc>
                <a:spcPct val="80000"/>
              </a:lnSpc>
            </a:pPr>
            <a:r>
              <a:rPr lang="ru-RU" sz="1300" b="1" dirty="0">
                <a:solidFill>
                  <a:schemeClr val="tx1"/>
                </a:solidFill>
                <a:latin typeface="+mj-lt"/>
                <a:cs typeface="Times New Roman" panose="02020603050405020304" pitchFamily="18" charset="0"/>
              </a:rPr>
              <a:t>Варьировать методы преподавания в классе</a:t>
            </a:r>
          </a:p>
        </p:txBody>
      </p:sp>
      <p:sp>
        <p:nvSpPr>
          <p:cNvPr id="16" name="Прямоугольник 15"/>
          <p:cNvSpPr/>
          <p:nvPr/>
        </p:nvSpPr>
        <p:spPr>
          <a:xfrm>
            <a:off x="1740216" y="2421774"/>
            <a:ext cx="5475998" cy="34583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nSpc>
                <a:spcPct val="80000"/>
              </a:lnSpc>
            </a:pPr>
            <a:r>
              <a:rPr lang="ru-RU" sz="1300" b="1" dirty="0">
                <a:solidFill>
                  <a:schemeClr val="tx1"/>
                </a:solidFill>
                <a:latin typeface="+mj-lt"/>
                <a:cs typeface="Times New Roman" panose="02020603050405020304" pitchFamily="18" charset="0"/>
              </a:rPr>
              <a:t>В случае затруднений у учащихся объяснять новый материал иным способом</a:t>
            </a:r>
          </a:p>
        </p:txBody>
      </p:sp>
      <p:sp>
        <p:nvSpPr>
          <p:cNvPr id="17" name="Прямоугольник 16"/>
          <p:cNvSpPr/>
          <p:nvPr/>
        </p:nvSpPr>
        <p:spPr>
          <a:xfrm>
            <a:off x="1740216" y="2813276"/>
            <a:ext cx="5475998" cy="3048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nSpc>
                <a:spcPct val="80000"/>
              </a:lnSpc>
            </a:pPr>
            <a:r>
              <a:rPr lang="ru-RU" sz="1300" b="1" dirty="0">
                <a:solidFill>
                  <a:schemeClr val="tx1"/>
                </a:solidFill>
                <a:latin typeface="+mj-lt"/>
                <a:cs typeface="Times New Roman" panose="02020603050405020304" pitchFamily="18" charset="0"/>
              </a:rPr>
              <a:t>Использовать различные методы оценивания</a:t>
            </a:r>
          </a:p>
        </p:txBody>
      </p:sp>
      <p:sp>
        <p:nvSpPr>
          <p:cNvPr id="18" name="Прямоугольник 17"/>
          <p:cNvSpPr/>
          <p:nvPr/>
        </p:nvSpPr>
        <p:spPr>
          <a:xfrm>
            <a:off x="1740216" y="3139110"/>
            <a:ext cx="5475998" cy="3048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nSpc>
                <a:spcPct val="80000"/>
              </a:lnSpc>
            </a:pPr>
            <a:r>
              <a:rPr lang="ru-RU" sz="1300" b="1" dirty="0">
                <a:solidFill>
                  <a:schemeClr val="tx1"/>
                </a:solidFill>
                <a:latin typeface="+mj-lt"/>
                <a:cs typeface="Times New Roman" panose="02020603050405020304" pitchFamily="18" charset="0"/>
              </a:rPr>
              <a:t>Успокаивать учащихся, которые нарушают дисциплину</a:t>
            </a:r>
          </a:p>
        </p:txBody>
      </p:sp>
      <p:sp>
        <p:nvSpPr>
          <p:cNvPr id="19" name="Прямоугольник 18"/>
          <p:cNvSpPr/>
          <p:nvPr/>
        </p:nvSpPr>
        <p:spPr>
          <a:xfrm>
            <a:off x="1740216" y="3469918"/>
            <a:ext cx="5475998" cy="3048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nSpc>
                <a:spcPct val="80000"/>
              </a:lnSpc>
            </a:pPr>
            <a:r>
              <a:rPr lang="ru-RU" sz="1300" b="1" dirty="0">
                <a:solidFill>
                  <a:schemeClr val="tx1"/>
                </a:solidFill>
                <a:latin typeface="+mj-lt"/>
                <a:cs typeface="Times New Roman" panose="02020603050405020304" pitchFamily="18" charset="0"/>
              </a:rPr>
              <a:t>Контролировать соблюдение учащимися правил на уроке</a:t>
            </a:r>
          </a:p>
        </p:txBody>
      </p:sp>
      <p:sp>
        <p:nvSpPr>
          <p:cNvPr id="20" name="Прямоугольник 19"/>
          <p:cNvSpPr/>
          <p:nvPr/>
        </p:nvSpPr>
        <p:spPr>
          <a:xfrm>
            <a:off x="1740216" y="3800726"/>
            <a:ext cx="5475998" cy="3048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nSpc>
                <a:spcPct val="80000"/>
              </a:lnSpc>
            </a:pPr>
            <a:r>
              <a:rPr lang="ru-RU" sz="1300" b="1" dirty="0">
                <a:solidFill>
                  <a:schemeClr val="tx1"/>
                </a:solidFill>
                <a:latin typeface="+mj-lt"/>
                <a:cs typeface="Times New Roman" panose="02020603050405020304" pitchFamily="18" charset="0"/>
              </a:rPr>
              <a:t>Помогать учащимся мыслить критически</a:t>
            </a:r>
          </a:p>
        </p:txBody>
      </p:sp>
      <p:sp>
        <p:nvSpPr>
          <p:cNvPr id="21" name="Прямоугольник 20"/>
          <p:cNvSpPr/>
          <p:nvPr/>
        </p:nvSpPr>
        <p:spPr>
          <a:xfrm>
            <a:off x="1740216" y="4247306"/>
            <a:ext cx="5475998" cy="3048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nSpc>
                <a:spcPct val="80000"/>
              </a:lnSpc>
            </a:pPr>
            <a:r>
              <a:rPr lang="ru-RU" sz="1300" b="1" dirty="0">
                <a:solidFill>
                  <a:schemeClr val="tx1"/>
                </a:solidFill>
                <a:latin typeface="+mj-lt"/>
                <a:cs typeface="Times New Roman" panose="02020603050405020304" pitchFamily="18" charset="0"/>
              </a:rPr>
              <a:t>Ясно представлять учащимся свои ожидания по поводу их поведения</a:t>
            </a:r>
          </a:p>
        </p:txBody>
      </p:sp>
      <p:sp>
        <p:nvSpPr>
          <p:cNvPr id="22" name="Прямоугольник 21"/>
          <p:cNvSpPr/>
          <p:nvPr/>
        </p:nvSpPr>
        <p:spPr>
          <a:xfrm>
            <a:off x="1740216" y="4578114"/>
            <a:ext cx="5475998" cy="37513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nSpc>
                <a:spcPct val="80000"/>
              </a:lnSpc>
            </a:pPr>
            <a:r>
              <a:rPr lang="ru-RU" sz="1300" b="1" dirty="0">
                <a:solidFill>
                  <a:schemeClr val="tx1"/>
                </a:solidFill>
                <a:latin typeface="+mj-lt"/>
                <a:cs typeface="Times New Roman" panose="02020603050405020304" pitchFamily="18" charset="0"/>
              </a:rPr>
              <a:t>Мотивировать учащихся, которые демонстрируют низкую заинтересованность в своем обучении</a:t>
            </a:r>
          </a:p>
        </p:txBody>
      </p:sp>
      <p:sp>
        <p:nvSpPr>
          <p:cNvPr id="23" name="Прямоугольник 22"/>
          <p:cNvSpPr/>
          <p:nvPr/>
        </p:nvSpPr>
        <p:spPr>
          <a:xfrm>
            <a:off x="1740216" y="4979260"/>
            <a:ext cx="5475998" cy="3048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nSpc>
                <a:spcPct val="80000"/>
              </a:lnSpc>
            </a:pPr>
            <a:r>
              <a:rPr lang="ru-RU" sz="1300" b="1" dirty="0">
                <a:solidFill>
                  <a:schemeClr val="tx1"/>
                </a:solidFill>
                <a:latin typeface="+mj-lt"/>
                <a:cs typeface="Times New Roman" panose="02020603050405020304" pitchFamily="18" charset="0"/>
              </a:rPr>
              <a:t>Управлять агрессивным поведением в классе</a:t>
            </a:r>
          </a:p>
        </p:txBody>
      </p:sp>
      <p:sp>
        <p:nvSpPr>
          <p:cNvPr id="24" name="Прямоугольник 23"/>
          <p:cNvSpPr/>
          <p:nvPr/>
        </p:nvSpPr>
        <p:spPr>
          <a:xfrm>
            <a:off x="1740216" y="5282124"/>
            <a:ext cx="5475998" cy="3048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nSpc>
                <a:spcPct val="80000"/>
              </a:lnSpc>
            </a:pPr>
            <a:r>
              <a:rPr lang="ru-RU" sz="1300" b="1" dirty="0">
                <a:solidFill>
                  <a:schemeClr val="tx1"/>
                </a:solidFill>
                <a:latin typeface="+mj-lt"/>
                <a:cs typeface="Times New Roman" panose="02020603050405020304" pitchFamily="18" charset="0"/>
              </a:rPr>
              <a:t>Подготавливать хорошие вопросы для учащихся</a:t>
            </a:r>
          </a:p>
        </p:txBody>
      </p:sp>
      <p:sp>
        <p:nvSpPr>
          <p:cNvPr id="25" name="Прямоугольник 24"/>
          <p:cNvSpPr/>
          <p:nvPr/>
        </p:nvSpPr>
        <p:spPr>
          <a:xfrm>
            <a:off x="1740216" y="5635902"/>
            <a:ext cx="5475998" cy="3048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nSpc>
                <a:spcPct val="80000"/>
              </a:lnSpc>
            </a:pPr>
            <a:r>
              <a:rPr lang="ru-RU" sz="1300" b="1" dirty="0">
                <a:solidFill>
                  <a:schemeClr val="tx1"/>
                </a:solidFill>
                <a:latin typeface="+mj-lt"/>
                <a:cs typeface="Times New Roman" panose="02020603050405020304" pitchFamily="18" charset="0"/>
              </a:rPr>
              <a:t>Помочь учащимся научиться ценить учёбу</a:t>
            </a:r>
          </a:p>
        </p:txBody>
      </p:sp>
      <p:sp>
        <p:nvSpPr>
          <p:cNvPr id="26" name="Прямоугольник 25"/>
          <p:cNvSpPr/>
          <p:nvPr/>
        </p:nvSpPr>
        <p:spPr>
          <a:xfrm>
            <a:off x="1740216" y="5978199"/>
            <a:ext cx="5475998" cy="37513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nSpc>
                <a:spcPct val="80000"/>
              </a:lnSpc>
            </a:pPr>
            <a:r>
              <a:rPr lang="ru-RU" sz="1300" b="1" dirty="0">
                <a:solidFill>
                  <a:schemeClr val="tx1"/>
                </a:solidFill>
                <a:latin typeface="+mj-lt"/>
                <a:cs typeface="Times New Roman" panose="02020603050405020304" pitchFamily="18" charset="0"/>
              </a:rPr>
              <a:t>Помочь учащимся почувствовать и поверить, что они могут хорошо учиться в школе</a:t>
            </a:r>
          </a:p>
        </p:txBody>
      </p:sp>
      <p:sp>
        <p:nvSpPr>
          <p:cNvPr id="29" name="Овал 28"/>
          <p:cNvSpPr/>
          <p:nvPr/>
        </p:nvSpPr>
        <p:spPr>
          <a:xfrm>
            <a:off x="9542785" y="2165935"/>
            <a:ext cx="459939" cy="45646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Скругленный прямоугольник 34">
            <a:extLst>
              <a:ext uri="{FF2B5EF4-FFF2-40B4-BE49-F238E27FC236}">
                <a16:creationId xmlns:a16="http://schemas.microsoft.com/office/drawing/2014/main" id="{D5778089-554F-B44A-ACA6-35F7EB1066B4}"/>
              </a:ext>
            </a:extLst>
          </p:cNvPr>
          <p:cNvSpPr/>
          <p:nvPr/>
        </p:nvSpPr>
        <p:spPr>
          <a:xfrm rot="16200000">
            <a:off x="6044939" y="-2892338"/>
            <a:ext cx="417413" cy="9581727"/>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Овал 26">
            <a:extLst>
              <a:ext uri="{FF2B5EF4-FFF2-40B4-BE49-F238E27FC236}">
                <a16:creationId xmlns:a16="http://schemas.microsoft.com/office/drawing/2014/main" id="{4C9731E6-D98A-744A-9BDA-831958A1BFDB}"/>
              </a:ext>
            </a:extLst>
          </p:cNvPr>
          <p:cNvSpPr/>
          <p:nvPr/>
        </p:nvSpPr>
        <p:spPr>
          <a:xfrm>
            <a:off x="8726459" y="4686240"/>
            <a:ext cx="459939" cy="44542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8" name="Овал 27">
            <a:extLst>
              <a:ext uri="{FF2B5EF4-FFF2-40B4-BE49-F238E27FC236}">
                <a16:creationId xmlns:a16="http://schemas.microsoft.com/office/drawing/2014/main" id="{106A1C28-A5D3-C946-A9FE-65A640D493F4}"/>
              </a:ext>
            </a:extLst>
          </p:cNvPr>
          <p:cNvSpPr/>
          <p:nvPr/>
        </p:nvSpPr>
        <p:spPr>
          <a:xfrm>
            <a:off x="9161592" y="3979222"/>
            <a:ext cx="459939" cy="44542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85977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5" grpId="0" animBg="1"/>
      <p:bldP spid="27" grpId="0"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p:cNvSpPr/>
          <p:nvPr/>
        </p:nvSpPr>
        <p:spPr>
          <a:xfrm>
            <a:off x="4701309" y="2770909"/>
            <a:ext cx="2817091" cy="2503055"/>
          </a:xfrm>
          <a:prstGeom prst="triangl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n-GB" sz="2133" dirty="0">
              <a:solidFill>
                <a:prstClr val="white"/>
              </a:solidFill>
              <a:latin typeface="맑은 고딕"/>
            </a:endParaRPr>
          </a:p>
        </p:txBody>
      </p:sp>
      <p:sp>
        <p:nvSpPr>
          <p:cNvPr id="4" name="Rectangle 3"/>
          <p:cNvSpPr/>
          <p:nvPr/>
        </p:nvSpPr>
        <p:spPr>
          <a:xfrm>
            <a:off x="5184424" y="1745862"/>
            <a:ext cx="1607128" cy="600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n-GB" sz="2400">
              <a:solidFill>
                <a:prstClr val="white"/>
              </a:solidFill>
              <a:latin typeface="맑은 고딕"/>
            </a:endParaRPr>
          </a:p>
        </p:txBody>
      </p:sp>
      <p:sp>
        <p:nvSpPr>
          <p:cNvPr id="14" name="Rounded Rectangular Callout 13"/>
          <p:cNvSpPr/>
          <p:nvPr/>
        </p:nvSpPr>
        <p:spPr>
          <a:xfrm>
            <a:off x="7834422" y="4830619"/>
            <a:ext cx="4322617" cy="1930492"/>
          </a:xfrm>
          <a:prstGeom prst="wedgeRoundRectCallout">
            <a:avLst>
              <a:gd name="adj1" fmla="val -57922"/>
              <a:gd name="adj2" fmla="val -2783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defRPr/>
            </a:pPr>
            <a:r>
              <a:rPr lang="ru-RU" sz="2000" dirty="0">
                <a:solidFill>
                  <a:prstClr val="white"/>
                </a:solidFill>
                <a:latin typeface="맑은 고딕"/>
              </a:rPr>
              <a:t>База знаний для преподавания</a:t>
            </a:r>
            <a:br>
              <a:rPr lang="ru-RU" sz="2133" dirty="0">
                <a:solidFill>
                  <a:prstClr val="white"/>
                </a:solidFill>
                <a:latin typeface="맑은 고딕"/>
              </a:rPr>
            </a:br>
            <a:r>
              <a:rPr lang="en-GB" sz="1600" dirty="0">
                <a:solidFill>
                  <a:prstClr val="white"/>
                </a:solidFill>
                <a:latin typeface="맑은 고딕"/>
              </a:rPr>
              <a:t>(</a:t>
            </a:r>
            <a:r>
              <a:rPr lang="ru-RU" sz="1600" dirty="0">
                <a:solidFill>
                  <a:prstClr val="white"/>
                </a:solidFill>
              </a:rPr>
              <a:t>начальное образование и стимулы для профессионального развития</a:t>
            </a:r>
            <a:r>
              <a:rPr lang="en-GB" sz="1600" dirty="0">
                <a:solidFill>
                  <a:prstClr val="white"/>
                </a:solidFill>
                <a:latin typeface="맑은 고딕"/>
              </a:rPr>
              <a:t>)</a:t>
            </a:r>
          </a:p>
        </p:txBody>
      </p:sp>
      <p:sp>
        <p:nvSpPr>
          <p:cNvPr id="26" name="Rounded Rectangular Callout 25"/>
          <p:cNvSpPr/>
          <p:nvPr/>
        </p:nvSpPr>
        <p:spPr>
          <a:xfrm>
            <a:off x="4054606" y="808076"/>
            <a:ext cx="4322617" cy="1701209"/>
          </a:xfrm>
          <a:prstGeom prst="wedgeRoundRectCallout">
            <a:avLst>
              <a:gd name="adj1" fmla="val -2549"/>
              <a:gd name="adj2" fmla="val 64649"/>
              <a:gd name="adj3" fmla="val 16667"/>
            </a:avLst>
          </a:prstGeom>
          <a:solidFill>
            <a:srgbClr val="9C3B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defRPr/>
            </a:pPr>
            <a:r>
              <a:rPr lang="ru-RU" sz="2133" dirty="0">
                <a:solidFill>
                  <a:prstClr val="white"/>
                </a:solidFill>
                <a:latin typeface="맑은 고딕"/>
              </a:rPr>
              <a:t>Автономность</a:t>
            </a:r>
            <a:r>
              <a:rPr lang="en-GB" sz="2133" dirty="0">
                <a:solidFill>
                  <a:prstClr val="white"/>
                </a:solidFill>
                <a:latin typeface="맑은 고딕"/>
              </a:rPr>
              <a:t>: </a:t>
            </a:r>
            <a:r>
              <a:rPr lang="ru-RU" sz="2133" dirty="0">
                <a:solidFill>
                  <a:prstClr val="white"/>
                </a:solidFill>
                <a:latin typeface="맑은 고딕"/>
              </a:rPr>
              <a:t>учителя сами принимают решения, касающиеся их работы.</a:t>
            </a:r>
            <a:br>
              <a:rPr lang="ru-RU" sz="2133" dirty="0">
                <a:solidFill>
                  <a:prstClr val="white"/>
                </a:solidFill>
                <a:latin typeface="맑은 고딕"/>
              </a:rPr>
            </a:br>
            <a:r>
              <a:rPr lang="en-GB" sz="1600" dirty="0">
                <a:solidFill>
                  <a:prstClr val="white"/>
                </a:solidFill>
                <a:latin typeface="맑은 고딕"/>
              </a:rPr>
              <a:t>(</a:t>
            </a:r>
            <a:r>
              <a:rPr lang="ru-RU" sz="1600" dirty="0">
                <a:solidFill>
                  <a:prstClr val="white"/>
                </a:solidFill>
                <a:latin typeface="맑은 고딕"/>
              </a:rPr>
              <a:t>Учебный контент</a:t>
            </a:r>
            <a:r>
              <a:rPr lang="en-GB" sz="1600" dirty="0">
                <a:solidFill>
                  <a:prstClr val="white"/>
                </a:solidFill>
                <a:latin typeface="맑은 고딕"/>
              </a:rPr>
              <a:t>, </a:t>
            </a:r>
            <a:r>
              <a:rPr lang="ru-RU" sz="1600" dirty="0">
                <a:solidFill>
                  <a:prstClr val="white"/>
                </a:solidFill>
                <a:latin typeface="맑은 고딕"/>
              </a:rPr>
              <a:t>предложение курсов</a:t>
            </a:r>
            <a:r>
              <a:rPr lang="en-GB" sz="1600" dirty="0">
                <a:solidFill>
                  <a:prstClr val="white"/>
                </a:solidFill>
                <a:latin typeface="맑은 고딕"/>
              </a:rPr>
              <a:t>, </a:t>
            </a:r>
            <a:r>
              <a:rPr lang="ru-RU" sz="1600" dirty="0">
                <a:solidFill>
                  <a:prstClr val="white"/>
                </a:solidFill>
                <a:latin typeface="맑은 고딕"/>
              </a:rPr>
              <a:t>дисциплинарные практики</a:t>
            </a:r>
            <a:r>
              <a:rPr lang="en-GB" sz="1600" dirty="0">
                <a:solidFill>
                  <a:prstClr val="white"/>
                </a:solidFill>
                <a:latin typeface="맑은 고딕"/>
              </a:rPr>
              <a:t>)</a:t>
            </a:r>
          </a:p>
        </p:txBody>
      </p:sp>
      <p:sp>
        <p:nvSpPr>
          <p:cNvPr id="29" name="Rounded Rectangular Callout 28"/>
          <p:cNvSpPr/>
          <p:nvPr/>
        </p:nvSpPr>
        <p:spPr>
          <a:xfrm>
            <a:off x="1" y="4114290"/>
            <a:ext cx="4512892" cy="2738676"/>
          </a:xfrm>
          <a:prstGeom prst="wedgeRoundRectCallout">
            <a:avLst>
              <a:gd name="adj1" fmla="val 53684"/>
              <a:gd name="adj2" fmla="val -8126"/>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defRPr/>
            </a:pPr>
            <a:r>
              <a:rPr lang="ru-RU" sz="2133" dirty="0">
                <a:solidFill>
                  <a:prstClr val="white"/>
                </a:solidFill>
                <a:latin typeface="맑은 고딕"/>
              </a:rPr>
              <a:t>Сетевое взаимодействие</a:t>
            </a:r>
            <a:r>
              <a:rPr lang="en-GB" sz="2133" dirty="0">
                <a:solidFill>
                  <a:prstClr val="white"/>
                </a:solidFill>
                <a:latin typeface="맑은 고딕"/>
              </a:rPr>
              <a:t>: </a:t>
            </a:r>
            <a:r>
              <a:rPr lang="ru-RU" sz="2133" dirty="0">
                <a:solidFill>
                  <a:prstClr val="white"/>
                </a:solidFill>
                <a:latin typeface="맑은 고딕"/>
              </a:rPr>
              <a:t>Возможности </a:t>
            </a:r>
            <a:r>
              <a:rPr lang="ru-RU" sz="2133" dirty="0">
                <a:solidFill>
                  <a:prstClr val="white"/>
                </a:solidFill>
              </a:rPr>
              <a:t>для взаимной поддержки и </a:t>
            </a:r>
            <a:r>
              <a:rPr lang="ru-RU" sz="2133" dirty="0">
                <a:solidFill>
                  <a:prstClr val="white"/>
                </a:solidFill>
                <a:latin typeface="맑은 고딕"/>
              </a:rPr>
              <a:t>обмена информацией, которые необходимы для поддержания высоких стандартов обучения </a:t>
            </a:r>
            <a:r>
              <a:rPr lang="ru-RU" sz="1600" dirty="0">
                <a:solidFill>
                  <a:prstClr val="white"/>
                </a:solidFill>
                <a:latin typeface="맑은 고딕"/>
              </a:rPr>
              <a:t>(участие в обобщении знания</a:t>
            </a:r>
            <a:r>
              <a:rPr lang="en-GB" sz="1600" dirty="0">
                <a:solidFill>
                  <a:prstClr val="white"/>
                </a:solidFill>
                <a:latin typeface="맑은 고딕"/>
              </a:rPr>
              <a:t>, </a:t>
            </a:r>
            <a:r>
              <a:rPr lang="ru-RU" sz="1600" dirty="0">
                <a:solidFill>
                  <a:prstClr val="white"/>
                </a:solidFill>
                <a:latin typeface="맑은 고딕"/>
              </a:rPr>
              <a:t>наставничество</a:t>
            </a:r>
            <a:r>
              <a:rPr lang="en-GB" sz="1600" dirty="0">
                <a:solidFill>
                  <a:prstClr val="white"/>
                </a:solidFill>
                <a:latin typeface="맑은 고딕"/>
              </a:rPr>
              <a:t>, </a:t>
            </a:r>
            <a:r>
              <a:rPr lang="ru-RU" sz="1600" dirty="0">
                <a:solidFill>
                  <a:prstClr val="white"/>
                </a:solidFill>
                <a:latin typeface="맑은 고딕"/>
              </a:rPr>
              <a:t>обратная связь с сообществом</a:t>
            </a:r>
            <a:r>
              <a:rPr lang="en-GB" sz="1600" dirty="0">
                <a:solidFill>
                  <a:prstClr val="white"/>
                </a:solidFill>
                <a:latin typeface="맑은 고딕"/>
              </a:rPr>
              <a:t>)</a:t>
            </a:r>
            <a:endParaRPr lang="en-GB" sz="2133" dirty="0">
              <a:solidFill>
                <a:prstClr val="white"/>
              </a:solidFill>
              <a:latin typeface="맑은 고딕"/>
            </a:endParaRPr>
          </a:p>
        </p:txBody>
      </p:sp>
      <p:sp>
        <p:nvSpPr>
          <p:cNvPr id="15" name="TextBox 14"/>
          <p:cNvSpPr txBox="1"/>
          <p:nvPr/>
        </p:nvSpPr>
        <p:spPr>
          <a:xfrm>
            <a:off x="4138312" y="4371429"/>
            <a:ext cx="3943085" cy="666977"/>
          </a:xfrm>
          <a:prstGeom prst="rect">
            <a:avLst/>
          </a:prstGeom>
          <a:noFill/>
          <a:ln>
            <a:noFill/>
          </a:ln>
        </p:spPr>
        <p:txBody>
          <a:bodyPr wrap="square" rtlCol="0" anchor="ctr">
            <a:spAutoFit/>
          </a:bodyPr>
          <a:lstStyle/>
          <a:p>
            <a:pPr algn="ctr" defTabSz="1219170" latinLnBrk="1">
              <a:defRPr/>
            </a:pPr>
            <a:r>
              <a:rPr lang="ru-RU" sz="1867" b="1" dirty="0">
                <a:solidFill>
                  <a:prstClr val="black"/>
                </a:solidFill>
                <a:cs typeface="Arial" panose="020B0604020202020204" pitchFamily="34" charset="0"/>
              </a:rPr>
              <a:t>Учительский </a:t>
            </a:r>
            <a:br>
              <a:rPr lang="ru-RU" sz="1867" b="1" dirty="0">
                <a:solidFill>
                  <a:prstClr val="black"/>
                </a:solidFill>
                <a:cs typeface="Arial" panose="020B0604020202020204" pitchFamily="34" charset="0"/>
              </a:rPr>
            </a:br>
            <a:r>
              <a:rPr lang="ru-RU" sz="1867" b="1" dirty="0">
                <a:solidFill>
                  <a:prstClr val="black"/>
                </a:solidFill>
                <a:cs typeface="Arial" panose="020B0604020202020204" pitchFamily="34" charset="0"/>
              </a:rPr>
              <a:t>профессионализм</a:t>
            </a:r>
            <a:endParaRPr lang="en-GB" sz="1867" b="1" dirty="0">
              <a:solidFill>
                <a:prstClr val="black"/>
              </a:solidFill>
              <a:latin typeface="Arial" panose="020B0604020202020204" pitchFamily="34" charset="0"/>
              <a:ea typeface="MS PGothic" panose="020B0600070205080204" pitchFamily="34" charset="-128"/>
              <a:cs typeface="Arial" panose="020B0604020202020204" pitchFamily="34" charset="0"/>
            </a:endParaRPr>
          </a:p>
        </p:txBody>
      </p:sp>
      <p:pic>
        <p:nvPicPr>
          <p:cNvPr id="17" name="Рисунок 16">
            <a:extLst>
              <a:ext uri="{FF2B5EF4-FFF2-40B4-BE49-F238E27FC236}">
                <a16:creationId xmlns:a16="http://schemas.microsoft.com/office/drawing/2014/main" id="{7B9468F6-82D3-2042-90B9-23804718A2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973" y="210547"/>
            <a:ext cx="2006600" cy="673100"/>
          </a:xfrm>
          <a:prstGeom prst="rect">
            <a:avLst/>
          </a:prstGeom>
        </p:spPr>
      </p:pic>
    </p:spTree>
    <p:custDataLst>
      <p:tags r:id="rId1"/>
    </p:custDataLst>
    <p:extLst>
      <p:ext uri="{BB962C8B-B14F-4D97-AF65-F5344CB8AC3E}">
        <p14:creationId xmlns:p14="http://schemas.microsoft.com/office/powerpoint/2010/main" val="3734304824"/>
      </p:ext>
    </p:extLst>
  </p:cSld>
  <p:clrMapOvr>
    <a:masterClrMapping/>
  </p:clrMapOvr>
  <mc:AlternateContent xmlns:mc="http://schemas.openxmlformats.org/markup-compatibility/2006" xmlns:p14="http://schemas.microsoft.com/office/powerpoint/2010/main">
    <mc:Choice Requires="p14">
      <p:transition spd="slow" p14:dur="1400" advTm="15487">
        <p14:ripple/>
      </p:transition>
    </mc:Choice>
    <mc:Fallback xmlns="">
      <p:transition spd="slow" advTm="1548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2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8|1.3|1.3"/>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13673</TotalTime>
  <Words>1112</Words>
  <Application>Microsoft Macintosh PowerPoint</Application>
  <PresentationFormat>Широкоэкранный</PresentationFormat>
  <Paragraphs>211</Paragraphs>
  <Slides>22</Slides>
  <Notes>22</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22</vt:i4>
      </vt:variant>
    </vt:vector>
  </HeadingPairs>
  <TitlesOfParts>
    <vt:vector size="31" baseType="lpstr">
      <vt:lpstr>맑은 고딕</vt:lpstr>
      <vt:lpstr>MS PGothic</vt:lpstr>
      <vt:lpstr>Arial</vt:lpstr>
      <vt:lpstr>Calibri</vt:lpstr>
      <vt:lpstr>DejaVu Sans</vt:lpstr>
      <vt:lpstr>Georgia</vt:lpstr>
      <vt:lpstr>HelveticaNeueLT Std</vt:lpstr>
      <vt:lpstr>Times New Roman</vt:lpstr>
      <vt:lpstr>Тема Office</vt:lpstr>
      <vt:lpstr>Презентация PowerPoint</vt:lpstr>
      <vt:lpstr>Презентация PowerPoint</vt:lpstr>
      <vt:lpstr>Презентация PowerPoint</vt:lpstr>
      <vt:lpstr>Презентация PowerPoint</vt:lpstr>
      <vt:lpstr>Заучивание становится бесполезным,  когда сложность задачи возрастает (средние данные по ОЭСР)</vt:lpstr>
      <vt:lpstr>Стратегии творческого решения задач повышают  результативность при повышении сложности (средние данные по ОЭСР)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Умная Москва</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Нефтехимия – очевидное и невероятное</dc:title>
  <dc:creator>Михаил</dc:creator>
  <cp:lastModifiedBy>Microsoft Office User</cp:lastModifiedBy>
  <cp:revision>662</cp:revision>
  <cp:lastPrinted>2019-06-25T22:16:46Z</cp:lastPrinted>
  <dcterms:created xsi:type="dcterms:W3CDTF">2016-12-17T10:03:25Z</dcterms:created>
  <dcterms:modified xsi:type="dcterms:W3CDTF">2020-09-30T21:11:08Z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Company">
    <vt:lpwstr>Умная Москва</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1</vt:i4>
  </property>
  <property fmtid="{D5CDD505-2E9C-101B-9397-08002B2CF9AE}" pid="8" name="Notes">
    <vt:i4>62</vt:i4>
  </property>
  <property fmtid="{D5CDD505-2E9C-101B-9397-08002B2CF9AE}" pid="9" name="PresentationFormat">
    <vt:lpwstr>Экран (4:3)</vt:lpwstr>
  </property>
  <property fmtid="{D5CDD505-2E9C-101B-9397-08002B2CF9AE}" pid="10" name="ScaleCrop">
    <vt:bool>false</vt:bool>
  </property>
  <property fmtid="{D5CDD505-2E9C-101B-9397-08002B2CF9AE}" pid="11" name="ShareDoc">
    <vt:bool>false</vt:bool>
  </property>
  <property fmtid="{D5CDD505-2E9C-101B-9397-08002B2CF9AE}" pid="12" name="Slides">
    <vt:i4>62</vt:i4>
  </property>
</Properties>
</file>