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</p:sldMasterIdLst>
  <p:notesMasterIdLst>
    <p:notesMasterId r:id="rId23"/>
  </p:notesMasterIdLst>
  <p:sldIdLst>
    <p:sldId id="261" r:id="rId2"/>
    <p:sldId id="439" r:id="rId3"/>
    <p:sldId id="1617" r:id="rId4"/>
    <p:sldId id="1589" r:id="rId5"/>
    <p:sldId id="1605" r:id="rId6"/>
    <p:sldId id="1618" r:id="rId7"/>
    <p:sldId id="1590" r:id="rId8"/>
    <p:sldId id="1592" r:id="rId9"/>
    <p:sldId id="1594" r:id="rId10"/>
    <p:sldId id="1595" r:id="rId11"/>
    <p:sldId id="1603" r:id="rId12"/>
    <p:sldId id="1620" r:id="rId13"/>
    <p:sldId id="1621" r:id="rId14"/>
    <p:sldId id="1604" r:id="rId15"/>
    <p:sldId id="1622" r:id="rId16"/>
    <p:sldId id="1623" r:id="rId17"/>
    <p:sldId id="1624" r:id="rId18"/>
    <p:sldId id="1626" r:id="rId19"/>
    <p:sldId id="1627" r:id="rId20"/>
    <p:sldId id="1586" r:id="rId21"/>
    <p:sldId id="278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kerova Mariya" initials="MM" lastIdx="3" clrIdx="0">
    <p:extLst>
      <p:ext uri="{19B8F6BF-5375-455C-9EA6-DF929625EA0E}">
        <p15:presenceInfo xmlns:p15="http://schemas.microsoft.com/office/powerpoint/2012/main" userId="84881e051ae0e5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70C0"/>
    <a:srgbClr val="C9E8FF"/>
    <a:srgbClr val="9BD4FF"/>
    <a:srgbClr val="E46C0A"/>
    <a:srgbClr val="000000"/>
    <a:srgbClr val="E82828"/>
    <a:srgbClr val="2F7EDD"/>
    <a:srgbClr val="D82028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5262" autoAdjust="0"/>
  </p:normalViewPr>
  <p:slideViewPr>
    <p:cSldViewPr snapToGrid="0">
      <p:cViewPr varScale="1">
        <p:scale>
          <a:sx n="86" d="100"/>
          <a:sy n="86" d="100"/>
        </p:scale>
        <p:origin x="12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-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49350" y="5514073"/>
            <a:ext cx="5994443" cy="522365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8005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8005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1028538"/>
            <a:ext cx="3251822" cy="5800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41321" y="11028538"/>
            <a:ext cx="3251822" cy="580059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7589A1-5BBD-49DF-BC36-4B94FAC9686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78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676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97393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96826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20056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89768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55206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08805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76972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95624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63013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4055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7393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36582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2886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4027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8686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9369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269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9492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3191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8816" y="4759643"/>
            <a:ext cx="5509807" cy="4508346"/>
          </a:xfrm>
          <a:prstGeom prst="rect">
            <a:avLst/>
          </a:prstGeom>
        </p:spPr>
        <p:txBody>
          <a:bodyPr lIns="0" tIns="0" rIns="0" bIns="0"/>
          <a:lstStyle/>
          <a:p>
            <a:pPr marL="228226" indent="-228226"/>
            <a:endParaRPr lang="ru-RU" sz="2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901846" y="9517707"/>
            <a:ext cx="2984147" cy="50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3963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830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865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557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4581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853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1817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644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262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260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042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143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A4C-B080-439A-A2E1-ACFD2CD6322A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A1FD-3C92-4EFE-8C9E-1A3020CA4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oco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171700" y="3771900"/>
            <a:ext cx="4800060" cy="1313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4" y="4905084"/>
            <a:ext cx="6857999" cy="10956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32"/>
            <a:ext cx="9144000" cy="51435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61607" y="3478595"/>
            <a:ext cx="8620246" cy="2368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spcAft>
                <a:spcPts val="900"/>
              </a:spcAft>
            </a:pP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Международный отчет по результатам исследования «PISA для школ»</a:t>
            </a:r>
          </a:p>
          <a:p>
            <a:pPr algn="ctr">
              <a:spcAft>
                <a:spcPts val="900"/>
              </a:spcAft>
            </a:pPr>
            <a:endParaRPr lang="en-US" sz="1600" b="1" spc="-1" dirty="0">
              <a:uFill>
                <a:solidFill>
                  <a:srgbClr val="FFFFFF"/>
                </a:solidFill>
              </a:uFill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Позднякова Елизавета Владимировна</a:t>
            </a:r>
          </a:p>
          <a:p>
            <a:pPr algn="ctr">
              <a:spcAft>
                <a:spcPts val="900"/>
              </a:spcAft>
            </a:pPr>
            <a:r>
              <a:rPr lang="ru-RU" sz="1200" b="1" spc="-1" dirty="0">
                <a:uFill>
                  <a:solidFill>
                    <a:srgbClr val="FFFFFF"/>
                  </a:solidFill>
                </a:uFill>
                <a:latin typeface="+mj-lt"/>
                <a:cs typeface="Times New Roman" panose="02020603050405020304" pitchFamily="18" charset="0"/>
              </a:rPr>
              <a:t>руководитель Центра национальных и международных исследований качества образования, ФГБУ «ФИОКО»</a:t>
            </a:r>
          </a:p>
          <a:p>
            <a:pPr algn="ctr">
              <a:spcAft>
                <a:spcPts val="900"/>
              </a:spcAft>
            </a:pPr>
            <a:endParaRPr lang="ru-RU" sz="3000" b="1" dirty="0"/>
          </a:p>
          <a:p>
            <a:pPr algn="ctr">
              <a:spcAft>
                <a:spcPts val="900"/>
              </a:spcAft>
            </a:pPr>
            <a:r>
              <a:rPr lang="ru-RU" sz="3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422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899" y="2995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Результаты вашего региона по уровням грамотности исследования PISA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0" y="19181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B9E288-3CE3-4B91-92CE-1D17B59C8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899" y="1405602"/>
            <a:ext cx="6853551" cy="43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899" y="370606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Мнение учащихся: исследование вовлеченности учащихся в учебный процесс и их восприятие школы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2" y="245085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46FD6-F700-4D66-AFB3-DD5B544E6679}"/>
              </a:ext>
            </a:extLst>
          </p:cNvPr>
          <p:cNvSpPr txBox="1"/>
          <p:nvPr/>
        </p:nvSpPr>
        <p:spPr>
          <a:xfrm>
            <a:off x="1533000" y="1629646"/>
            <a:ext cx="7399242" cy="5228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изучению естественнонаучных дисциплин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учащихся в собственных силах в отношении естественнонаучных дисциплин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изучению математики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учащихся в собственных силах в отношении изучения математики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Карьерные ожидания учащихся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процесса преподавания учащимися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Дисциплина в классе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в школе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350" dirty="0"/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72613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442928" y="343973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Мотивация учащихся к изучению математики (учащиеся, которые «полностью согласны» или «согласны» с утверждением)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3" y="245085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0EE861-A061-4C8E-B2CC-2924E4B7B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51" y="2163099"/>
            <a:ext cx="8174749" cy="35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5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01391" y="364020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Вера учащихся вашего региона в собственные силы в отношении математики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" y="158839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71B167-2EC0-4B3C-9E95-8C34B672D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736" y="1736981"/>
            <a:ext cx="6854343" cy="398911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4EF666-9D1D-4F11-BE86-D31BDAADECF4}"/>
              </a:ext>
            </a:extLst>
          </p:cNvPr>
          <p:cNvSpPr/>
          <p:nvPr/>
        </p:nvSpPr>
        <p:spPr>
          <a:xfrm>
            <a:off x="1513686" y="1321483"/>
            <a:ext cx="72984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данные по учащимся с самыми высокими и с самыми низкими результатами (учащиеся «очень уверены» или «уверены», что справились бы с заданием)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7722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84971" y="2995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Наблюдения и выводы о социальных и эмоциональных навыках учащихся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" y="227329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46FD6-F700-4D66-AFB3-DD5B544E6679}"/>
              </a:ext>
            </a:extLst>
          </p:cNvPr>
          <p:cNvSpPr txBox="1"/>
          <p:nvPr/>
        </p:nvSpPr>
        <p:spPr>
          <a:xfrm>
            <a:off x="1657349" y="2388625"/>
            <a:ext cx="7399242" cy="212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аспекты социальных и эмоциональных навыков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Связь между школьной средой и социальными и эмоциональными навыками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между социальными и эмоциональными навыками и результатами дальнейшей жизнедеятельности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8141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20481" y="297001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Школьный отчет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" y="227329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03CEF1-DD93-4C8A-A714-E52BA64CD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440" y="3012275"/>
            <a:ext cx="2630655" cy="363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3CFD2F-3070-4DB4-BBA9-00D4479777F5}"/>
              </a:ext>
            </a:extLst>
          </p:cNvPr>
          <p:cNvSpPr txBox="1"/>
          <p:nvPr/>
        </p:nvSpPr>
        <p:spPr>
          <a:xfrm>
            <a:off x="1383649" y="1520171"/>
            <a:ext cx="4240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Краткий обзор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Что дает исследование «PISA для школ» вашей школе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Школьная выборка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Интерпретация результатов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вашей школы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17889A-B396-4349-B5DF-EA6D6CC8B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625" y="4186576"/>
            <a:ext cx="1742632" cy="238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670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84971" y="2995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Школьный отчет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" y="227329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A5172-8266-412D-805A-75FFB45F01FD}"/>
              </a:ext>
            </a:extLst>
          </p:cNvPr>
          <p:cNvSpPr txBox="1"/>
          <p:nvPr/>
        </p:nvSpPr>
        <p:spPr>
          <a:xfrm>
            <a:off x="1584971" y="1071781"/>
            <a:ext cx="66978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Когнитивные навыки: что учащиеся вашей школы знают и умеют делать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учащихся по читательской грамотности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учащихся по математической грамотности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учащихся по естественнонаучной грамотности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вашей школы по уровням грамотности исследования PISA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мальчиков и девочек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в результатах учащихся с самыми высокими и с самыми низкими результатами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статус и результаты учащихся в вашей школе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4. Мнение учащихся: исследование вовлеченности учащихся в учебный процесс и их восприятие школы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5. Наблюдения и выводы о социальных и эмоциональных навыках учащихся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7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84971" y="2995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Руководство читателя к школьному отчету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" y="227329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B7143C-869E-43F8-A745-D13D38F63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096" y="1441113"/>
            <a:ext cx="5286467" cy="45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3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84971" y="2995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Руководство читателя к школьному отчету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" y="227329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5A46D5-CD5C-4BC8-9487-A82F8F067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793" y="1539812"/>
            <a:ext cx="5801823" cy="46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84971" y="2995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Руководство читателя к школьному отчету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" y="227329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BABAC6-06EF-44E3-808F-0E6B3930B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484" y="1204356"/>
            <a:ext cx="47720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6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89683" y="392147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sz="21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Исследование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PISA</a:t>
            </a:r>
            <a:br>
              <a:rPr lang="ru-RU" sz="21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7" y="262840"/>
            <a:ext cx="1119743" cy="1213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F6CE2-A6FC-4393-A32C-4713629EC1DB}"/>
              </a:ext>
            </a:extLst>
          </p:cNvPr>
          <p:cNvSpPr txBox="1"/>
          <p:nvPr/>
        </p:nvSpPr>
        <p:spPr>
          <a:xfrm>
            <a:off x="1775534" y="3775148"/>
            <a:ext cx="7005449" cy="25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ли учащиеся 15-летнего возраста, получившие обязательное общее образование, знаниями и умениями, необходимыми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78865-5E31-4613-B3D1-24B2A6B9F1D3}"/>
              </a:ext>
            </a:extLst>
          </p:cNvPr>
          <p:cNvSpPr txBox="1"/>
          <p:nvPr/>
        </p:nvSpPr>
        <p:spPr>
          <a:xfrm>
            <a:off x="1589683" y="1356762"/>
            <a:ext cx="68535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программа по оценке образовательных достижений учащихся PISA (Programme for International Student Assessment) – это международное сопоставительное исследование качества образования, в рамках которого оцениваются знания и навыки учащихся школ в возрасте 15 лет.</a:t>
            </a:r>
          </a:p>
        </p:txBody>
      </p:sp>
    </p:spTree>
    <p:extLst>
      <p:ext uri="{BB962C8B-B14F-4D97-AF65-F5344CB8AC3E}">
        <p14:creationId xmlns:p14="http://schemas.microsoft.com/office/powerpoint/2010/main" val="4203405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48159" y="38478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Информационные материалы о международных сопоставительных исследованиях</a:t>
            </a:r>
            <a:endParaRPr lang="ru-RU" sz="1500" b="1" cap="all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047D1-B6E3-4943-82E6-621B62E6230F}"/>
              </a:ext>
            </a:extLst>
          </p:cNvPr>
          <p:cNvSpPr txBox="1"/>
          <p:nvPr/>
        </p:nvSpPr>
        <p:spPr>
          <a:xfrm>
            <a:off x="1612901" y="2840908"/>
            <a:ext cx="7115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 algn="just">
              <a:buFont typeface="Wingdings" panose="05000000000000000000" pitchFamily="2" charset="2"/>
              <a:buChar char="Ø"/>
            </a:pP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42A721-C87C-4C0A-A99C-2866AEF4872D}"/>
              </a:ext>
            </a:extLst>
          </p:cNvPr>
          <p:cNvSpPr txBox="1"/>
          <p:nvPr/>
        </p:nvSpPr>
        <p:spPr>
          <a:xfrm>
            <a:off x="1773493" y="1314330"/>
            <a:ext cx="559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hlinkClick r:id="rId3"/>
              </a:rPr>
              <a:t>Официальный сайт ФГБУ «ФИОКО»: </a:t>
            </a:r>
            <a:r>
              <a:rPr lang="en-US" sz="1600" dirty="0">
                <a:hlinkClick r:id="rId3"/>
              </a:rPr>
              <a:t>https://www.fioco.ru/</a:t>
            </a: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3DC3E9-4C7C-469B-ABEE-04E63A46C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27" y="2052187"/>
            <a:ext cx="5268702" cy="275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379626-4E30-4E24-A221-29F7B19E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472" y="3326310"/>
            <a:ext cx="5496503" cy="330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5BAE22-64DE-4B83-B477-2989D95675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" y="384785"/>
            <a:ext cx="1119743" cy="12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2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171700" y="3771900"/>
            <a:ext cx="4800060" cy="1313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4" y="4905084"/>
            <a:ext cx="6857999" cy="1095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97"/>
            <a:ext cx="9144000" cy="51435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1569023" y="3633921"/>
            <a:ext cx="6005414" cy="1205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spcAft>
                <a:spcPts val="900"/>
              </a:spcAft>
            </a:pPr>
            <a:r>
              <a:rPr lang="ru-RU" sz="2700" b="1" spc="-1" dirty="0">
                <a:uFill>
                  <a:solidFill>
                    <a:srgbClr val="FFFFFF"/>
                  </a:solidFill>
                </a:uFill>
              </a:rPr>
              <a:t>Благодарю за внимание!</a:t>
            </a:r>
            <a:endParaRPr lang="en-US" sz="2700" b="1" spc="-1" dirty="0"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86533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60404" y="518075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Исследование «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 </a:t>
            </a: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для школ»</a:t>
            </a:r>
          </a:p>
          <a:p>
            <a:pPr algn="just">
              <a:lnSpc>
                <a:spcPts val="2100"/>
              </a:lnSpc>
              <a:spcAft>
                <a:spcPts val="900"/>
              </a:spcAft>
            </a:pP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7" y="227329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C2E04-88F9-469A-AF20-6EF703FB08EE}"/>
              </a:ext>
            </a:extLst>
          </p:cNvPr>
          <p:cNvSpPr txBox="1"/>
          <p:nvPr/>
        </p:nvSpPr>
        <p:spPr>
          <a:xfrm>
            <a:off x="1287558" y="1545986"/>
            <a:ext cx="7399242" cy="58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сравнить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региона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РФ и результатами других стран, которые принимали участие в исследовании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сравнить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школы*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РФ и результатами других стран, которые принимали участие в исследовании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не менее 42 валидных участников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Валидными участниками являются те обучающиеся, которые 	обязательно: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ответили хотя бы на один вопрос когнитивного теста;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указали свой пол и возраст;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указали профессии своих родителей.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98744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12899" y="443592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Региональная Оценка по модели </a:t>
            </a:r>
            <a:r>
              <a:rPr lang="en-US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PISA</a:t>
            </a: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в 2019 году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4" y="197600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5BD170-2FD6-4FD7-B8A6-761DFA26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312" y="3653377"/>
            <a:ext cx="1699114" cy="2539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B65CC5-9E24-4E11-98D7-464F5FF0E0B0}"/>
              </a:ext>
            </a:extLst>
          </p:cNvPr>
          <p:cNvSpPr txBox="1"/>
          <p:nvPr/>
        </p:nvSpPr>
        <p:spPr>
          <a:xfrm>
            <a:off x="1612899" y="2188578"/>
            <a:ext cx="73992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endParaRPr lang="ru-RU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51235-CD9E-4EFB-BE31-126C048C65A0}"/>
              </a:ext>
            </a:extLst>
          </p:cNvPr>
          <p:cNvSpPr txBox="1"/>
          <p:nvPr/>
        </p:nvSpPr>
        <p:spPr>
          <a:xfrm>
            <a:off x="1501560" y="1201467"/>
            <a:ext cx="7076228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отчет: «Результаты региональной оценки по модели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отчет: «Ваш регион в сопоставлении с результатами мировых образовательных систем»;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отчет: «Ваша школа в сопоставлении с результатами мировых образовательных систем».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ctr">
              <a:buFont typeface="Wingdings" panose="05000000000000000000" pitchFamily="2" charset="2"/>
              <a:buChar char="Ø"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1B4CC4-779A-4034-944C-58DF99DCD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178" y="4194915"/>
            <a:ext cx="1699114" cy="2590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CA323-351C-4220-8ADF-88F1A9266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125" y="4527612"/>
            <a:ext cx="1347036" cy="18867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17000F-E242-4FE6-991F-7354E9FE4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6507" y="3762362"/>
            <a:ext cx="1836612" cy="2539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82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798019" y="543771"/>
            <a:ext cx="6777801" cy="1026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Региональный отчет «Ваш регион в сопоставлении с результатами мировых образовательных систем»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0" y="278012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65CC5-9E24-4E11-98D7-464F5FF0E0B0}"/>
              </a:ext>
            </a:extLst>
          </p:cNvPr>
          <p:cNvSpPr txBox="1"/>
          <p:nvPr/>
        </p:nvSpPr>
        <p:spPr>
          <a:xfrm>
            <a:off x="1612899" y="2188578"/>
            <a:ext cx="73992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endParaRPr lang="ru-RU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51235-CD9E-4EFB-BE31-126C048C65A0}"/>
              </a:ext>
            </a:extLst>
          </p:cNvPr>
          <p:cNvSpPr txBox="1"/>
          <p:nvPr/>
        </p:nvSpPr>
        <p:spPr>
          <a:xfrm>
            <a:off x="1860163" y="2121557"/>
            <a:ext cx="7076228" cy="680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читательской, математической и естественнонаучной грамотности;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учащихся по уровням грамотности;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мальчиков и девочек;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Иммигрантское происхождение учащихся и их успеваемость;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в результатах учащихся с самыми высокими и с самыми низкими результатами;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в результатах учащихся сельской и городской местности;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и результаты учащихся;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статус и результаты учащихся;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региона в социально-экономическом контексте Российской Федерации.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1B4CC4-779A-4034-944C-58DF99DCD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09" y="2670084"/>
            <a:ext cx="1663527" cy="2535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460684" y="282069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КОГНИТИВНЫЕ НАВЫКИ: ЧТО УЧАЩИЕСЯ В ВАШЕМ </a:t>
            </a:r>
          </a:p>
          <a:p>
            <a:pPr lvl="0"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РЕГИОНЕ </a:t>
            </a: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ЗНАЮТ И УМЕЮТ делать </a:t>
            </a:r>
          </a:p>
          <a:p>
            <a:pPr algn="just">
              <a:lnSpc>
                <a:spcPts val="2100"/>
              </a:lnSpc>
              <a:spcAft>
                <a:spcPts val="900"/>
              </a:spcAft>
            </a:pP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5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0DC03D-D9F9-445B-B88B-B959CDA1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592" y="1887875"/>
            <a:ext cx="6218268" cy="37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602726" y="290707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Результаты учащихся по читательской грамотности</a:t>
            </a:r>
          </a:p>
          <a:p>
            <a:pPr algn="just">
              <a:lnSpc>
                <a:spcPts val="2100"/>
              </a:lnSpc>
              <a:spcAft>
                <a:spcPts val="900"/>
              </a:spcAft>
            </a:pP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0" y="15630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31CB1C-184A-4DE6-ADD5-8378A8182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59" y="1655857"/>
            <a:ext cx="6981703" cy="42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9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496288" y="307468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Результаты учащихся по математической грамотности</a:t>
            </a:r>
          </a:p>
          <a:p>
            <a:pPr algn="just">
              <a:lnSpc>
                <a:spcPts val="2100"/>
              </a:lnSpc>
              <a:spcAft>
                <a:spcPts val="900"/>
              </a:spcAft>
            </a:pP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" y="30746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D6DB87-211E-4686-B991-A6F7BDED3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88" y="1848223"/>
            <a:ext cx="7058241" cy="42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1558338" y="489001"/>
            <a:ext cx="6853551" cy="632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ts val="2100"/>
              </a:lnSpc>
              <a:spcAft>
                <a:spcPts val="900"/>
              </a:spcAft>
            </a:pPr>
            <a:r>
              <a:rPr lang="ru-RU" sz="2100" b="1" cap="all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Результаты учащихся  по естественнонаучной грамотности</a:t>
            </a:r>
            <a:endParaRPr lang="ru-RU" sz="2100" b="1" cap="all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4" y="156308"/>
            <a:ext cx="1119743" cy="121378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AECE93-1287-4625-9782-7ABF265870AF}"/>
              </a:ext>
            </a:extLst>
          </p:cNvPr>
          <p:cNvSpPr/>
          <p:nvPr/>
        </p:nvSpPr>
        <p:spPr>
          <a:xfrm>
            <a:off x="390833" y="-1825608"/>
            <a:ext cx="8421328" cy="3000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7C252-EAE9-4899-A2C2-D986DB905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522" y="1760241"/>
            <a:ext cx="7117182" cy="43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11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15814</TotalTime>
  <Words>680</Words>
  <Application>Microsoft Office PowerPoint</Application>
  <PresentationFormat>Экран (4:3)</PresentationFormat>
  <Paragraphs>97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Умная Москва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Нефтехимия – очевидное и невероятное</dc:title>
  <dc:creator>Михаил</dc:creator>
  <cp:lastModifiedBy>Автор</cp:lastModifiedBy>
  <cp:revision>790</cp:revision>
  <cp:lastPrinted>2019-06-25T22:16:46Z</cp:lastPrinted>
  <dcterms:created xsi:type="dcterms:W3CDTF">2016-12-17T10:03:25Z</dcterms:created>
  <dcterms:modified xsi:type="dcterms:W3CDTF">2020-10-01T06:12:42Z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Умная Москва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62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