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6"/>
  </p:notesMasterIdLst>
  <p:sldIdLst>
    <p:sldId id="261" r:id="rId2"/>
    <p:sldId id="1697" r:id="rId3"/>
    <p:sldId id="1707" r:id="rId4"/>
    <p:sldId id="1708" r:id="rId5"/>
    <p:sldId id="1704" r:id="rId6"/>
    <p:sldId id="1705" r:id="rId7"/>
    <p:sldId id="1706" r:id="rId8"/>
    <p:sldId id="1709" r:id="rId9"/>
    <p:sldId id="1702" r:id="rId10"/>
    <p:sldId id="1703" r:id="rId11"/>
    <p:sldId id="1710" r:id="rId12"/>
    <p:sldId id="1711" r:id="rId13"/>
    <p:sldId id="1712" r:id="rId14"/>
    <p:sldId id="1714" r:id="rId15"/>
    <p:sldId id="1713" r:id="rId16"/>
    <p:sldId id="1715" r:id="rId17"/>
    <p:sldId id="1716" r:id="rId18"/>
    <p:sldId id="1717" r:id="rId19"/>
    <p:sldId id="1718" r:id="rId20"/>
    <p:sldId id="1719" r:id="rId21"/>
    <p:sldId id="1720" r:id="rId22"/>
    <p:sldId id="1721" r:id="rId23"/>
    <p:sldId id="1722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9FF"/>
    <a:srgbClr val="D82028"/>
    <a:srgbClr val="2F7EDD"/>
    <a:srgbClr val="0088EE"/>
    <a:srgbClr val="E82828"/>
    <a:srgbClr val="F84242"/>
    <a:srgbClr val="3485E8"/>
    <a:srgbClr val="3C7AE0"/>
    <a:srgbClr val="418DE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0200" autoAdjust="0"/>
  </p:normalViewPr>
  <p:slideViewPr>
    <p:cSldViewPr snapToGrid="0">
      <p:cViewPr varScale="1">
        <p:scale>
          <a:sx n="63" d="100"/>
          <a:sy n="63" d="100"/>
        </p:scale>
        <p:origin x="17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07589A1-5BBD-49DF-BC36-4B94FAC96860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978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76764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060582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07485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22702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05193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14177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91514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77675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419571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01570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97060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23763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85208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918574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943313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214290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12886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843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9745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149848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42183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71221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84429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1765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83033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865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576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581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8534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817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443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2622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6059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42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438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EA4C-B080-439A-A2E1-ACFD2CD6322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2"/>
          <p:cNvSpPr/>
          <p:nvPr/>
        </p:nvSpPr>
        <p:spPr>
          <a:xfrm>
            <a:off x="2171700" y="3771900"/>
            <a:ext cx="4800060" cy="13138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Изображение 3" descr="Снимок экрана 2017-03-05 в 17.15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4905082"/>
            <a:ext cx="6857999" cy="10956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610831" y="3429000"/>
            <a:ext cx="7921799" cy="211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spcAft>
                <a:spcPts val="900"/>
              </a:spcAft>
            </a:pPr>
            <a:r>
              <a:rPr lang="ru-RU" b="1" cap="all" spc="-1" dirty="0">
                <a:uFill>
                  <a:solidFill>
                    <a:srgbClr val="FFFFFF"/>
                  </a:solidFill>
                </a:uFill>
              </a:rPr>
              <a:t>Новые направления оценивания в международной практике</a:t>
            </a:r>
          </a:p>
          <a:p>
            <a:pPr algn="ctr">
              <a:spcAft>
                <a:spcPts val="900"/>
              </a:spcAft>
            </a:pPr>
            <a:r>
              <a:rPr lang="ru-RU" b="1" spc="-1" dirty="0" err="1">
                <a:uFill>
                  <a:solidFill>
                    <a:srgbClr val="FFFFFF"/>
                  </a:solidFill>
                </a:uFill>
                <a:latin typeface="Calibri"/>
              </a:rPr>
              <a:t>Малкерова</a:t>
            </a:r>
            <a:r>
              <a:rPr lang="ru-RU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 Мария Александровна</a:t>
            </a:r>
            <a:endParaRPr lang="ru-RU" b="1" spc="-1" dirty="0"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b="1" spc="-1" dirty="0">
                <a:uFill>
                  <a:solidFill>
                    <a:srgbClr val="FFFFFF"/>
                  </a:solidFill>
                </a:uFill>
              </a:rPr>
              <a:t>к.ф.н., аналитик Центра национальных и международных исследований качества образования, ФГБУ «ФИОКО»</a:t>
            </a:r>
            <a:endParaRPr lang="ru-RU" b="1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r>
              <a:rPr lang="en-US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malkerova@fioco.ru </a:t>
            </a:r>
            <a:endParaRPr lang="ru-RU" b="1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74221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94440" y="304421"/>
            <a:ext cx="7384410" cy="344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Что такое креативное мышление в исследовании </a:t>
            </a:r>
            <a:r>
              <a:rPr lang="en-US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PISA</a:t>
            </a: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6" y="145507"/>
            <a:ext cx="1119743" cy="1213784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B746A460-F4BD-41B8-B3F6-C0C0030EF956}"/>
              </a:ext>
            </a:extLst>
          </p:cNvPr>
          <p:cNvSpPr/>
          <p:nvPr/>
        </p:nvSpPr>
        <p:spPr>
          <a:xfrm>
            <a:off x="1814560" y="1024439"/>
            <a:ext cx="716429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804" y="2400747"/>
            <a:ext cx="3154146" cy="25331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156" y="2606040"/>
            <a:ext cx="4661774" cy="2183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Под </a:t>
            </a:r>
            <a:r>
              <a:rPr lang="ru-RU" b="1" i="1" u="sng" dirty="0">
                <a:solidFill>
                  <a:schemeClr val="tx1"/>
                </a:solidFill>
              </a:rPr>
              <a:t>креативным мышлением </a:t>
            </a:r>
            <a:r>
              <a:rPr lang="ru-RU" dirty="0">
                <a:solidFill>
                  <a:schemeClr val="tx1"/>
                </a:solidFill>
              </a:rPr>
              <a:t>понимается способность продуктивно участвовать в процессе выработки, оценки и совершенствовании идей, направленных на получение инновационных и эффективных решений, и/или нового знания, и/или эффектного выражения воображения.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28224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74167" y="273138"/>
            <a:ext cx="7384410" cy="344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Содержательный аспект оценки креативного мышления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6" y="126800"/>
            <a:ext cx="1119743" cy="1213784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B746A460-F4BD-41B8-B3F6-C0C0030EF956}"/>
              </a:ext>
            </a:extLst>
          </p:cNvPr>
          <p:cNvSpPr/>
          <p:nvPr/>
        </p:nvSpPr>
        <p:spPr>
          <a:xfrm>
            <a:off x="1814560" y="1024439"/>
            <a:ext cx="716429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4650" y="1656730"/>
            <a:ext cx="3760470" cy="52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/>
              <a:t>КРЕАТИВНОЕ САМОВЫРАЖЕНИЕ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1053027" y="2526030"/>
            <a:ext cx="2913183" cy="96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ПИСЬМЕННОЕ САМОВЫРАЖЕНИЕ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5566410" y="2411557"/>
            <a:ext cx="3086100" cy="1006013"/>
          </a:xfrm>
          <a:prstGeom prst="ellips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ВИЗУАЛЬНОЕ САМОВЫРАЖЕНИЕ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14650" y="3886201"/>
            <a:ext cx="3760470" cy="5943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/>
              <a:t>РЕШЕНИЕ ПРОБЛЕМ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1053027" y="4777740"/>
            <a:ext cx="2913183" cy="8172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НАУЧНЫЕ ПРОБЛЕМЫ</a:t>
            </a:r>
          </a:p>
        </p:txBody>
      </p:sp>
      <p:sp>
        <p:nvSpPr>
          <p:cNvPr id="12" name="Овал 11"/>
          <p:cNvSpPr/>
          <p:nvPr/>
        </p:nvSpPr>
        <p:spPr>
          <a:xfrm>
            <a:off x="5737860" y="4777740"/>
            <a:ext cx="2994660" cy="81724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СОЦИАЛЬНЫЕ ПРОБЛЕМЫ</a:t>
            </a:r>
          </a:p>
        </p:txBody>
      </p:sp>
      <p:cxnSp>
        <p:nvCxnSpPr>
          <p:cNvPr id="14" name="Прямая со стрелкой 13"/>
          <p:cNvCxnSpPr>
            <a:stCxn id="3" idx="2"/>
          </p:cNvCxnSpPr>
          <p:nvPr/>
        </p:nvCxnSpPr>
        <p:spPr>
          <a:xfrm flipH="1">
            <a:off x="3829050" y="2183130"/>
            <a:ext cx="965835" cy="58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</p:cNvCxnSpPr>
          <p:nvPr/>
        </p:nvCxnSpPr>
        <p:spPr>
          <a:xfrm>
            <a:off x="4794885" y="2183130"/>
            <a:ext cx="942975" cy="468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2"/>
            <a:endCxn id="11" idx="7"/>
          </p:cNvCxnSpPr>
          <p:nvPr/>
        </p:nvCxnSpPr>
        <p:spPr>
          <a:xfrm flipH="1">
            <a:off x="3539584" y="4480561"/>
            <a:ext cx="1255301" cy="416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2"/>
            <a:endCxn id="12" idx="1"/>
          </p:cNvCxnSpPr>
          <p:nvPr/>
        </p:nvCxnSpPr>
        <p:spPr>
          <a:xfrm>
            <a:off x="4794885" y="4480561"/>
            <a:ext cx="1381533" cy="416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6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94440" y="268871"/>
            <a:ext cx="7384410" cy="344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КОМПЕТЕНТНОСТНАЯ МОДЕЛЬ ОЦЕНИВАНИЯ КРЕАТИВНОГО МЫШЛЕНИЯ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6" y="126800"/>
            <a:ext cx="1119743" cy="1213784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B746A460-F4BD-41B8-B3F6-C0C0030EF956}"/>
              </a:ext>
            </a:extLst>
          </p:cNvPr>
          <p:cNvSpPr/>
          <p:nvPr/>
        </p:nvSpPr>
        <p:spPr>
          <a:xfrm>
            <a:off x="1814560" y="1024439"/>
            <a:ext cx="716429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156" y="2823210"/>
            <a:ext cx="8485694" cy="1398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chemeClr val="tx1"/>
                </a:solidFill>
              </a:rPr>
              <a:t>выдвижение разнообразных идей </a:t>
            </a:r>
            <a:r>
              <a:rPr lang="ru-RU" sz="2000" dirty="0">
                <a:solidFill>
                  <a:schemeClr val="tx1"/>
                </a:solidFill>
              </a:rPr>
              <a:t>— способность выдвигать многочисленные, разнообразные и относящиеся к поставленной задаче идеи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chemeClr val="tx1"/>
                </a:solidFill>
              </a:rPr>
              <a:t>выдвижение креативных идей </a:t>
            </a:r>
            <a:r>
              <a:rPr lang="ru-RU" sz="2000" dirty="0">
                <a:solidFill>
                  <a:schemeClr val="tx1"/>
                </a:solidFill>
              </a:rPr>
              <a:t>— способность выдвигать такие идеи или использовать такие подходы, о которых не каждый человек мог бы подумать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chemeClr val="tx1"/>
                </a:solidFill>
              </a:rPr>
              <a:t>оценка и совершенствование идей </a:t>
            </a:r>
            <a:r>
              <a:rPr lang="ru-RU" sz="2000" dirty="0">
                <a:solidFill>
                  <a:schemeClr val="tx1"/>
                </a:solidFill>
              </a:rPr>
              <a:t>— способность оценивать уже существующие идеи и совершенствовать или развивать их способами, о которых не каждый человек мог бы подумать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47859"/>
            <a:ext cx="9144000" cy="101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94440" y="218843"/>
            <a:ext cx="738441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Примеры открытых заданий по КРЕАТИВНОМУ МЫШЛЕНИЮ</a:t>
            </a:r>
          </a:p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Письменное самовыражение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08063"/>
            <a:ext cx="1119743" cy="1213784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B746A460-F4BD-41B8-B3F6-C0C0030EF956}"/>
              </a:ext>
            </a:extLst>
          </p:cNvPr>
          <p:cNvSpPr/>
          <p:nvPr/>
        </p:nvSpPr>
        <p:spPr>
          <a:xfrm>
            <a:off x="1814560" y="1024439"/>
            <a:ext cx="716429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263" y="1421847"/>
            <a:ext cx="4938587" cy="37039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50" y="1656730"/>
            <a:ext cx="3531870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/>
              <a:t>Ознакомьтесь с рисунком, представленным справа.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Вы играете в игру, по правилам которой Вам нужно бросить игральные кости, а потом  на основании выпавших картинок составить историю. В качестве разминки Вы используете всего два кубика.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Придумайте две разные истории, которые связали бы картинки, изображенные справа. Истории должны максимально отличаться друг от друга.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На выполнение этого задания рекомендуется потратить не более 7 минут, использовав не более 80 слов.</a:t>
            </a:r>
          </a:p>
          <a:p>
            <a:pPr algn="just"/>
            <a:endParaRPr lang="ru-RU" sz="1350" dirty="0"/>
          </a:p>
          <a:p>
            <a:pPr algn="just"/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23500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94440" y="324208"/>
            <a:ext cx="7384410" cy="657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Примеры открытых заданий по КРЕАТИВНОМУ МЫШЛЕНИЮ</a:t>
            </a:r>
          </a:p>
          <a:p>
            <a:pPr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Письменное самовыражение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302114"/>
            <a:ext cx="1119743" cy="1213784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B746A460-F4BD-41B8-B3F6-C0C0030EF956}"/>
              </a:ext>
            </a:extLst>
          </p:cNvPr>
          <p:cNvSpPr/>
          <p:nvPr/>
        </p:nvSpPr>
        <p:spPr>
          <a:xfrm>
            <a:off x="1814560" y="1024439"/>
            <a:ext cx="716429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569" y="1699091"/>
            <a:ext cx="4536281" cy="34147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500" y="1906036"/>
            <a:ext cx="380619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/>
              <a:t>Посмотрите на рисунок справа.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Теперь, когда Вы уже немного попрактиковались, постарайтесь придумать историю, которая объединила бы 6 картинок, представленных справа, именно в том порядке, в котором они представлены. Ваша история получит высокий балл, если окажется оригинальной, образной и хорошо структурированной.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На выполнение данного задания рекомендуется потратить не более 5 минут, использовав не более 80 слов.</a:t>
            </a:r>
          </a:p>
        </p:txBody>
      </p:sp>
    </p:spTree>
    <p:extLst>
      <p:ext uri="{BB962C8B-B14F-4D97-AF65-F5344CB8AC3E}">
        <p14:creationId xmlns:p14="http://schemas.microsoft.com/office/powerpoint/2010/main" val="9367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94440" y="259720"/>
            <a:ext cx="738441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Примеры открытых заданий по КРЕАТИВНОМУ МЫШЛЕНИЮ</a:t>
            </a:r>
          </a:p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Письменное самовыражение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1" y="288834"/>
            <a:ext cx="1119743" cy="1213784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B746A460-F4BD-41B8-B3F6-C0C0030EF956}"/>
              </a:ext>
            </a:extLst>
          </p:cNvPr>
          <p:cNvSpPr/>
          <p:nvPr/>
        </p:nvSpPr>
        <p:spPr>
          <a:xfrm>
            <a:off x="1814560" y="1024439"/>
            <a:ext cx="716429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101" y="1789158"/>
            <a:ext cx="4529138" cy="31718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4311" y="1789158"/>
            <a:ext cx="3623310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/>
              <a:t>Посмотрите на рисунок справа.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Теперь Вы играете в другую версию этой игры, в которой историю нужно придумывать вместе с другом. Прочитайте начало истории, которое придумал Ваш друг, используя шесть картинок, представленных в верхней части страницы. Продолжите эту историю, используя три картинки, представленные в нижней части страницы.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Постарайтесь</a:t>
            </a:r>
            <a:r>
              <a:rPr lang="en-US" sz="1350" dirty="0"/>
              <a:t> </a:t>
            </a:r>
            <a:r>
              <a:rPr lang="ru-RU" sz="1350" dirty="0"/>
              <a:t>продолжить рассказ Вашего друга творчески, имитируя его стиль.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На выполнение задания рекомендуется потратить не более 5 минут, использовав не более 80 слов.</a:t>
            </a:r>
          </a:p>
        </p:txBody>
      </p:sp>
    </p:spTree>
    <p:extLst>
      <p:ext uri="{BB962C8B-B14F-4D97-AF65-F5344CB8AC3E}">
        <p14:creationId xmlns:p14="http://schemas.microsoft.com/office/powerpoint/2010/main" val="9938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28108" y="227272"/>
            <a:ext cx="7384410" cy="6189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Примеры открытых заданий по КРЕАТИВНОМУ МЫШЛЕНИЮ</a:t>
            </a:r>
          </a:p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Визуальное самовыражение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1" y="253126"/>
            <a:ext cx="1119743" cy="1213784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B746A460-F4BD-41B8-B3F6-C0C0030EF956}"/>
              </a:ext>
            </a:extLst>
          </p:cNvPr>
          <p:cNvSpPr/>
          <p:nvPr/>
        </p:nvSpPr>
        <p:spPr>
          <a:xfrm>
            <a:off x="1814560" y="1024439"/>
            <a:ext cx="716429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277" y="1834920"/>
            <a:ext cx="3806189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/>
              <a:t>В Вашем городе проходит ежегодный гастрономический фестиваль «</a:t>
            </a:r>
            <a:r>
              <a:rPr lang="en-US" sz="1350" dirty="0" err="1"/>
              <a:t>Food&amp;Friends</a:t>
            </a:r>
            <a:r>
              <a:rPr lang="ru-RU" sz="1350" dirty="0"/>
              <a:t>». Организаторы решили провести конкурс на создание логотипа фестиваля этого года.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Сначала Вам нужно создать два разных логотипа, с которыми Вы могли бы принять участие в данном конкурсе. Эти логотипы должны максимально отличаться друг от друга.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Для создания своих логотипов используйте графические инструменты и шаблоны, представленные справа.</a:t>
            </a:r>
          </a:p>
          <a:p>
            <a:pPr algn="just"/>
            <a:r>
              <a:rPr lang="ru-RU" sz="1350" dirty="0"/>
              <a:t>В поле, расположенном ниже, опишите свой логотип одним предложением.</a:t>
            </a:r>
          </a:p>
          <a:p>
            <a:pPr algn="just"/>
            <a:r>
              <a:rPr lang="ru-RU" sz="1350" dirty="0"/>
              <a:t>На выполнение данного задания рекомендуется потратить не более 5 минут.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798" y="1656730"/>
            <a:ext cx="4796052" cy="35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487759" y="308264"/>
            <a:ext cx="7384410" cy="344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Примеры открытых заданий по КРЕАТИВНОМУ МЫШЛЕНИЮ</a:t>
            </a:r>
          </a:p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Визуальное самовыражение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1" y="233622"/>
            <a:ext cx="1119743" cy="1213784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B746A460-F4BD-41B8-B3F6-C0C0030EF956}"/>
              </a:ext>
            </a:extLst>
          </p:cNvPr>
          <p:cNvSpPr/>
          <p:nvPr/>
        </p:nvSpPr>
        <p:spPr>
          <a:xfrm>
            <a:off x="1814560" y="1024439"/>
            <a:ext cx="716429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311" y="1818924"/>
            <a:ext cx="3737609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/>
              <a:t>Вы только что узнали, что тема фестиваля в этом году – </a:t>
            </a:r>
            <a:r>
              <a:rPr lang="ru-RU" sz="1350" dirty="0" smtClean="0"/>
              <a:t>вегетарианство </a:t>
            </a:r>
            <a:r>
              <a:rPr lang="ru-RU" sz="1350" dirty="0"/>
              <a:t>и многочисленные способы приготовления овощей.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Ваши шансы на победу в конкурсе увеличатся, если в логотипе будет отражена вегетарианская тематика. Измените  предложенный дизайн так, чтобы он в большей степени отражал тематику фестиваля этого года. Убедитесь в том, что в Вашем окончательном варианте все еще прослеживаются элементы первоначального дизайна логотипа.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Опишите свой логотип одним предложением в текстовом поле, расположенном ниже.</a:t>
            </a:r>
          </a:p>
          <a:p>
            <a:pPr algn="just"/>
            <a:r>
              <a:rPr lang="ru-RU" sz="1350" dirty="0"/>
              <a:t>На выполнение данного задания рекомендуется потратить не более 5 минут.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609" y="1945604"/>
            <a:ext cx="4881241" cy="359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94440" y="245709"/>
            <a:ext cx="7384410" cy="344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Примеры открытых заданий по КРЕАТИВНОМУ МЫШЛЕНИЮ</a:t>
            </a:r>
          </a:p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Решение социальных проблем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1" y="317836"/>
            <a:ext cx="1119743" cy="1213784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B746A460-F4BD-41B8-B3F6-C0C0030EF956}"/>
              </a:ext>
            </a:extLst>
          </p:cNvPr>
          <p:cNvSpPr/>
          <p:nvPr/>
        </p:nvSpPr>
        <p:spPr>
          <a:xfrm>
            <a:off x="1814560" y="1024439"/>
            <a:ext cx="716429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445" y="1714922"/>
            <a:ext cx="36233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/>
              <a:t>Предложите три идеи, как люди могут сократить потребление воды. Идеи должны максимально отличаться друг от друга. Ваши идеи должны быть конкретными.</a:t>
            </a:r>
          </a:p>
          <a:p>
            <a:pPr algn="just"/>
            <a:r>
              <a:rPr lang="ru-RU" sz="1350" dirty="0"/>
              <a:t>Предложенные Вами идеи должны быть выполнимы для любого человека.</a:t>
            </a:r>
          </a:p>
          <a:p>
            <a:pPr algn="just"/>
            <a:r>
              <a:rPr lang="ru-RU" sz="1350" dirty="0"/>
              <a:t>На выполнение данного задания рекомендуется потратить не более 5 минут.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690" y="1656730"/>
            <a:ext cx="4697177" cy="35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94440" y="281404"/>
            <a:ext cx="7384410" cy="344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Примеры открытых заданий по КРЕАТИВНОМУ МЫШЛЕНИЮ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1" y="145017"/>
            <a:ext cx="1119743" cy="1213784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B746A460-F4BD-41B8-B3F6-C0C0030EF956}"/>
              </a:ext>
            </a:extLst>
          </p:cNvPr>
          <p:cNvSpPr/>
          <p:nvPr/>
        </p:nvSpPr>
        <p:spPr>
          <a:xfrm>
            <a:off x="1814560" y="1024439"/>
            <a:ext cx="716429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311" y="1946428"/>
            <a:ext cx="3623310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/>
              <a:t>Вы с друзьями придумали приложение для мобильного телефона, которое награждает людей за те действия, которые помогают уменьшить потребление воды.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Теперь Вам нужно придумать, как прорекламировать это приложение для того, чтобы люди скачивали его. Постарайтесь придумать оригинальную рекламную идею.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Идея должна быть оригинальной в том смысле, что не многие люди подумали бы о таком варианте.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689" y="1529694"/>
            <a:ext cx="4658178" cy="34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308099" y="153127"/>
            <a:ext cx="7384410" cy="344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Наиболее популярные международные исследования качества образования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6" y="153127"/>
            <a:ext cx="1119743" cy="1213784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B746A460-F4BD-41B8-B3F6-C0C0030EF956}"/>
              </a:ext>
            </a:extLst>
          </p:cNvPr>
          <p:cNvSpPr/>
          <p:nvPr/>
        </p:nvSpPr>
        <p:spPr>
          <a:xfrm>
            <a:off x="1814560" y="1024439"/>
            <a:ext cx="716429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559" y="1340584"/>
            <a:ext cx="1028700" cy="1028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559" y="2957111"/>
            <a:ext cx="1028700" cy="1028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4499" y="4698365"/>
            <a:ext cx="1248821" cy="10937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177540" y="1312247"/>
            <a:ext cx="526923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>
                <a:solidFill>
                  <a:schemeClr val="tx1"/>
                </a:solidFill>
              </a:rPr>
              <a:t>Периодичность исследования:</a:t>
            </a:r>
            <a:r>
              <a:rPr lang="en-US" sz="1600" b="1" u="sng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раз в 4 года</a:t>
            </a:r>
            <a:endParaRPr lang="ru-RU" sz="1600" b="1" u="sng" dirty="0">
              <a:solidFill>
                <a:schemeClr val="tx1"/>
              </a:solidFill>
            </a:endParaRPr>
          </a:p>
          <a:p>
            <a:r>
              <a:rPr lang="ru-RU" sz="1600" b="1" u="sng" dirty="0">
                <a:solidFill>
                  <a:schemeClr val="tx1"/>
                </a:solidFill>
              </a:rPr>
              <a:t>Возраст: </a:t>
            </a:r>
            <a:r>
              <a:rPr lang="ru-RU" sz="1600" dirty="0">
                <a:solidFill>
                  <a:schemeClr val="tx1"/>
                </a:solidFill>
              </a:rPr>
              <a:t>учащиеся 4-х и 8-х классов</a:t>
            </a:r>
          </a:p>
          <a:p>
            <a:r>
              <a:rPr lang="ru-RU" sz="1600" b="1" u="sng" dirty="0">
                <a:solidFill>
                  <a:schemeClr val="tx1"/>
                </a:solidFill>
              </a:rPr>
              <a:t>Основные области знания: </a:t>
            </a:r>
            <a:r>
              <a:rPr lang="ru-RU" sz="1600" dirty="0">
                <a:solidFill>
                  <a:schemeClr val="tx1"/>
                </a:solidFill>
              </a:rPr>
              <a:t>математика и естествознание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77540" y="2920256"/>
            <a:ext cx="526923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>
                <a:solidFill>
                  <a:schemeClr val="tx1"/>
                </a:solidFill>
              </a:rPr>
              <a:t>Периодичность исследования:</a:t>
            </a:r>
            <a:r>
              <a:rPr lang="en-US" sz="1600" b="1" u="sng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раз в 5 лет</a:t>
            </a:r>
          </a:p>
          <a:p>
            <a:r>
              <a:rPr lang="ru-RU" sz="1600" b="1" u="sng" dirty="0">
                <a:solidFill>
                  <a:schemeClr val="tx1"/>
                </a:solidFill>
              </a:rPr>
              <a:t>Возраст: </a:t>
            </a:r>
            <a:r>
              <a:rPr lang="ru-RU" sz="1600" dirty="0">
                <a:solidFill>
                  <a:schemeClr val="tx1"/>
                </a:solidFill>
              </a:rPr>
              <a:t>учащиеся 4-х классов</a:t>
            </a:r>
          </a:p>
          <a:p>
            <a:r>
              <a:rPr lang="ru-RU" sz="1600" b="1" u="sng" dirty="0">
                <a:solidFill>
                  <a:schemeClr val="tx1"/>
                </a:solidFill>
              </a:rPr>
              <a:t>Основные области знания: </a:t>
            </a:r>
            <a:r>
              <a:rPr lang="ru-RU" sz="1600" dirty="0">
                <a:solidFill>
                  <a:schemeClr val="tx1"/>
                </a:solidFill>
              </a:rPr>
              <a:t>читательская грамотность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77540" y="4706904"/>
            <a:ext cx="526923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>
                <a:solidFill>
                  <a:schemeClr val="tx1"/>
                </a:solidFill>
              </a:rPr>
              <a:t>Периодичность исследования:</a:t>
            </a:r>
            <a:r>
              <a:rPr lang="en-US" sz="1600" b="1" u="sng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раз в 3 года</a:t>
            </a:r>
            <a:endParaRPr lang="ru-RU" sz="1600" b="1" u="sng" dirty="0">
              <a:solidFill>
                <a:schemeClr val="tx1"/>
              </a:solidFill>
            </a:endParaRPr>
          </a:p>
          <a:p>
            <a:r>
              <a:rPr lang="ru-RU" sz="1600" b="1" u="sng" dirty="0">
                <a:solidFill>
                  <a:schemeClr val="tx1"/>
                </a:solidFill>
              </a:rPr>
              <a:t>Возраст:  </a:t>
            </a:r>
            <a:r>
              <a:rPr lang="ru-RU" sz="1600" dirty="0">
                <a:solidFill>
                  <a:schemeClr val="tx1"/>
                </a:solidFill>
              </a:rPr>
              <a:t>15 лет</a:t>
            </a:r>
          </a:p>
          <a:p>
            <a:r>
              <a:rPr lang="ru-RU" sz="1600" b="1" u="sng" dirty="0">
                <a:solidFill>
                  <a:schemeClr val="tx1"/>
                </a:solidFill>
              </a:rPr>
              <a:t>Основные области знания: </a:t>
            </a:r>
            <a:r>
              <a:rPr lang="ru-RU" sz="1600" dirty="0">
                <a:solidFill>
                  <a:schemeClr val="tx1"/>
                </a:solidFill>
              </a:rPr>
              <a:t>математическая, естественнонаучная и читательская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30739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484378" y="281404"/>
            <a:ext cx="7384410" cy="344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Примеры открытых заданий по КРЕАТИВНОМУ МЫШЛЕНИЮ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5" y="317836"/>
            <a:ext cx="1119743" cy="1213784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B746A460-F4BD-41B8-B3F6-C0C0030EF956}"/>
              </a:ext>
            </a:extLst>
          </p:cNvPr>
          <p:cNvSpPr/>
          <p:nvPr/>
        </p:nvSpPr>
        <p:spPr>
          <a:xfrm>
            <a:off x="1814560" y="1024439"/>
            <a:ext cx="716429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311" y="2399765"/>
            <a:ext cx="362331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/>
              <a:t>Вы переживаете, что после пары дней использования люди станут обращаться к Вашему приложению гораздо меньше.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Можете ли Вы придумать, как улучшить Ваше приложение, чтобы людям хотелось использовать его и дальше?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Опишите свою идею в поле, расположенном ниже.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957" y="1656730"/>
            <a:ext cx="4711867" cy="355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94440" y="341409"/>
            <a:ext cx="7384410" cy="344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Примеры открытых заданий по КРЕАТИВНОМУ МЫШЛЕНИЮ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1" y="317836"/>
            <a:ext cx="1119743" cy="1213784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B746A460-F4BD-41B8-B3F6-C0C0030EF956}"/>
              </a:ext>
            </a:extLst>
          </p:cNvPr>
          <p:cNvSpPr/>
          <p:nvPr/>
        </p:nvSpPr>
        <p:spPr>
          <a:xfrm>
            <a:off x="1814560" y="1024439"/>
            <a:ext cx="716429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311" y="1979714"/>
            <a:ext cx="362331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/>
              <a:t>Представьте себе «велосипед будущего». Придумайте три оригинальных улучшения, которые можно было бы применить по отношению к обычному велосипеду. Идеи должны максимально отличаться друг от друга.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Четко изложите, как именно работает каждая из предложенных Вами идей, а также конкретно опишите, какую технику или инструменты Вы бы использовали.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На выполнение данного задания рекомендуется потратить не более 5 минут.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406" y="1656730"/>
            <a:ext cx="4896444" cy="36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94440" y="317836"/>
            <a:ext cx="7384410" cy="344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Примеры открытых заданий по КРЕАТИВНОМУ МЫШЛЕНИЮ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1" y="317836"/>
            <a:ext cx="1119743" cy="1213784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B746A460-F4BD-41B8-B3F6-C0C0030EF956}"/>
              </a:ext>
            </a:extLst>
          </p:cNvPr>
          <p:cNvSpPr/>
          <p:nvPr/>
        </p:nvSpPr>
        <p:spPr>
          <a:xfrm>
            <a:off x="1814560" y="1024439"/>
            <a:ext cx="716429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216" y="1847612"/>
            <a:ext cx="4859179" cy="36404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0021" y="1893566"/>
            <a:ext cx="36918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50" dirty="0"/>
              <a:t> </a:t>
            </a:r>
            <a:r>
              <a:rPr lang="ru-RU" sz="1350" dirty="0"/>
              <a:t>Ваш друг отмечает, что высокотехнологичный велосипед будущего вероятнее всего будет дорогим, а значит, он должен быть хорошо защищен от кражи. Он предлагает с помощью зажима установить камеру с функцией распознавания лица на руль. Если кто-то чужой едет на велосипеде, камера пришлет снимок на смартфон владельца.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Предложите, как можно улучшить идею Вашего друга так, чтобы она стала эффективней с точки зрения уменьшения числа краж велосипедов. Описания идей  должны быть четкими.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Опишите свою идею в текстовом поле, расположенном ниже.</a:t>
            </a:r>
          </a:p>
        </p:txBody>
      </p:sp>
    </p:spTree>
    <p:extLst>
      <p:ext uri="{BB962C8B-B14F-4D97-AF65-F5344CB8AC3E}">
        <p14:creationId xmlns:p14="http://schemas.microsoft.com/office/powerpoint/2010/main" val="2097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704500" y="281404"/>
            <a:ext cx="7384410" cy="344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Примеры открытых заданий по КРЕАТИВНОМУ МЫШЛЕНИЮ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5" y="359126"/>
            <a:ext cx="1119743" cy="1213784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B746A460-F4BD-41B8-B3F6-C0C0030EF956}"/>
              </a:ext>
            </a:extLst>
          </p:cNvPr>
          <p:cNvSpPr/>
          <p:nvPr/>
        </p:nvSpPr>
        <p:spPr>
          <a:xfrm>
            <a:off x="1814560" y="1024439"/>
            <a:ext cx="716429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311" y="2399764"/>
            <a:ext cx="362331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35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785" y="1656730"/>
            <a:ext cx="4436269" cy="33289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9293" y="1955512"/>
            <a:ext cx="3623310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/>
              <a:t>Движение велосипеда будущего происходит автоматически, а значит, педали ему больше не нужны.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Предложите оригинальный способ альтернативного использования велосипедных педалей.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Предложенная Вами идея должна быть оригинальной с той точки зрения, что немногие люди додумались бы до такого варианта.</a:t>
            </a:r>
          </a:p>
          <a:p>
            <a:pPr algn="just"/>
            <a:endParaRPr lang="ru-RU" sz="1350" dirty="0"/>
          </a:p>
          <a:p>
            <a:pPr algn="just"/>
            <a:r>
              <a:rPr lang="ru-RU" sz="1350" dirty="0"/>
              <a:t>На выполнение задания рекомендуется затратить не более 5 минут</a:t>
            </a:r>
          </a:p>
        </p:txBody>
      </p:sp>
    </p:spTree>
    <p:extLst>
      <p:ext uri="{BB962C8B-B14F-4D97-AF65-F5344CB8AC3E}">
        <p14:creationId xmlns:p14="http://schemas.microsoft.com/office/powerpoint/2010/main" val="5266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2"/>
          <p:cNvSpPr/>
          <p:nvPr/>
        </p:nvSpPr>
        <p:spPr>
          <a:xfrm>
            <a:off x="2171700" y="3771900"/>
            <a:ext cx="4800060" cy="13138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Изображение 3" descr="Снимок экрана 2017-03-05 в 17.15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4905082"/>
            <a:ext cx="6857999" cy="1095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1569023" y="3826231"/>
            <a:ext cx="6005414" cy="12051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spcAft>
                <a:spcPts val="900"/>
              </a:spcAft>
            </a:pPr>
            <a:r>
              <a:rPr lang="ru-RU" sz="27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Благодарю за внимание!</a:t>
            </a:r>
            <a:endParaRPr lang="en-US" sz="2700" b="1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65332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94439" y="208063"/>
            <a:ext cx="7384410" cy="344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Основные виды грамотности в исследовании </a:t>
            </a:r>
            <a:r>
              <a:rPr lang="en-US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PISA</a:t>
            </a:r>
            <a:endParaRPr lang="ru-RU" sz="1500" b="1" cap="all" dirty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4" y="208063"/>
            <a:ext cx="1119743" cy="1213784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B746A460-F4BD-41B8-B3F6-C0C0030EF956}"/>
              </a:ext>
            </a:extLst>
          </p:cNvPr>
          <p:cNvSpPr/>
          <p:nvPr/>
        </p:nvSpPr>
        <p:spPr>
          <a:xfrm>
            <a:off x="1814560" y="1024439"/>
            <a:ext cx="716429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9552" y="1853499"/>
            <a:ext cx="6846570" cy="3451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</a:rPr>
              <a:t>Читательская грамотность - </a:t>
            </a:r>
            <a:r>
              <a:rPr lang="ru-RU" sz="1600" dirty="0">
                <a:solidFill>
                  <a:schemeClr val="tx1"/>
                </a:solidFill>
              </a:rPr>
              <a:t>это способность понимать, использовать и оценивать тексты, размышлять о них  и заниматься чтением для того, чтобы достигать своих целей, расширять свои знания и возможности, </a:t>
            </a:r>
            <a:r>
              <a:rPr lang="ru-RU" sz="1600" u="sng" dirty="0">
                <a:solidFill>
                  <a:schemeClr val="tx1"/>
                </a:solidFill>
              </a:rPr>
              <a:t>участвовать в жизни общества</a:t>
            </a:r>
            <a:r>
              <a:rPr lang="ru-RU" sz="1600" u="sng" dirty="0" smtClean="0">
                <a:solidFill>
                  <a:schemeClr val="tx1"/>
                </a:solidFill>
              </a:rPr>
              <a:t>.</a:t>
            </a:r>
            <a:endParaRPr lang="en-US" sz="1600" u="sng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</a:rPr>
              <a:t>Математическая грамотность –  </a:t>
            </a:r>
            <a:r>
              <a:rPr lang="ru-RU" sz="1600" dirty="0">
                <a:solidFill>
                  <a:schemeClr val="tx1"/>
                </a:solidFill>
              </a:rPr>
              <a:t>это способность человека формулировать, применять и интерпретировать математику в различных контекстах. Она включает в себя математическое мышление и использование математических понятий, процедур, фактов и инструментов для описания, объяснения и прогнозирования явлений. Она помогает людям осознать ту роль, которую математика играет в мире, и </a:t>
            </a:r>
            <a:r>
              <a:rPr lang="ru-RU" sz="1600" u="sng" dirty="0">
                <a:solidFill>
                  <a:schemeClr val="tx1"/>
                </a:solidFill>
              </a:rPr>
              <a:t>принимать обоснованные суждения и решения, необходимые продуктивным, заинтересованным и мыслящим гражданам.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</a:rPr>
              <a:t>Естественнонаучная грамотность - </a:t>
            </a:r>
            <a:r>
              <a:rPr lang="ru-RU" sz="1600" dirty="0">
                <a:solidFill>
                  <a:schemeClr val="tx1"/>
                </a:solidFill>
              </a:rPr>
              <a:t>это способность человека </a:t>
            </a:r>
            <a:r>
              <a:rPr lang="ru-RU" sz="1600" u="sng" dirty="0">
                <a:solidFill>
                  <a:schemeClr val="tx1"/>
                </a:solidFill>
              </a:rPr>
              <a:t>занимать активную гражданскую позицию</a:t>
            </a:r>
            <a:r>
              <a:rPr lang="ru-RU" sz="1600" dirty="0">
                <a:solidFill>
                  <a:schemeClr val="tx1"/>
                </a:solidFill>
              </a:rPr>
              <a:t> по вопросам, связанным с естественными науками, и готовность интересоваться естественнонаучными идеями.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49" y="1497846"/>
            <a:ext cx="1528903" cy="10886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74" y="3093778"/>
            <a:ext cx="1131090" cy="1103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561" y="4704312"/>
            <a:ext cx="818915" cy="11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94440" y="303276"/>
            <a:ext cx="7384410" cy="344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600" b="1" cap="all" dirty="0" smtClean="0">
                <a:uFill>
                  <a:solidFill>
                    <a:srgbClr val="FFFFFF"/>
                  </a:solidFill>
                </a:uFill>
                <a:latin typeface="+mj-lt"/>
              </a:rPr>
              <a:t>Что такое финансовая грамотность?</a:t>
            </a:r>
            <a:endParaRPr lang="ru-RU" sz="1600" b="1" cap="all" dirty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9" y="280321"/>
            <a:ext cx="1119743" cy="1213784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B746A460-F4BD-41B8-B3F6-C0C0030EF956}"/>
              </a:ext>
            </a:extLst>
          </p:cNvPr>
          <p:cNvSpPr/>
          <p:nvPr/>
        </p:nvSpPr>
        <p:spPr>
          <a:xfrm>
            <a:off x="1814560" y="1024439"/>
            <a:ext cx="716429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2973">
            <a:off x="5716211" y="2094173"/>
            <a:ext cx="3076849" cy="26092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9869" y="2507850"/>
            <a:ext cx="5393691" cy="1963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u="sng" dirty="0">
                <a:solidFill>
                  <a:schemeClr val="tx1"/>
                </a:solidFill>
              </a:rPr>
              <a:t>Финансовая грамотность </a:t>
            </a:r>
            <a:r>
              <a:rPr lang="ru-RU" dirty="0">
                <a:solidFill>
                  <a:schemeClr val="tx1"/>
                </a:solidFill>
              </a:rPr>
              <a:t>– это знание и понимание финансовых понятий, рисков, а также навыки, мотивация и уверенное применение таких знаний для принятия эффективных решений, направленное на улучшение финансового благосостояния человека и общества, обеспечивающее участие в экономической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9289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5181"/>
            <a:ext cx="4453514" cy="3006090"/>
          </a:xfrm>
          <a:prstGeom prst="rect">
            <a:avLst/>
          </a:prstGeom>
        </p:spPr>
      </p:pic>
      <p:sp>
        <p:nvSpPr>
          <p:cNvPr id="5" name="CustomShape 2"/>
          <p:cNvSpPr/>
          <p:nvPr/>
        </p:nvSpPr>
        <p:spPr>
          <a:xfrm>
            <a:off x="1594440" y="196949"/>
            <a:ext cx="7384410" cy="344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Финансовая активность в повседневной жизни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5" y="145507"/>
            <a:ext cx="1119743" cy="1213784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B746A460-F4BD-41B8-B3F6-C0C0030EF956}"/>
              </a:ext>
            </a:extLst>
          </p:cNvPr>
          <p:cNvSpPr/>
          <p:nvPr/>
        </p:nvSpPr>
        <p:spPr>
          <a:xfrm>
            <a:off x="1814560" y="1024439"/>
            <a:ext cx="716429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4819" y="891539"/>
            <a:ext cx="4869181" cy="31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94440" y="341400"/>
            <a:ext cx="7384410" cy="344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Примеры открытых заданий по финансовой грамотности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317836"/>
            <a:ext cx="1119743" cy="1213784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B746A460-F4BD-41B8-B3F6-C0C0030EF956}"/>
              </a:ext>
            </a:extLst>
          </p:cNvPr>
          <p:cNvSpPr/>
          <p:nvPr/>
        </p:nvSpPr>
        <p:spPr>
          <a:xfrm>
            <a:off x="1814560" y="1024439"/>
            <a:ext cx="716429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920" y="1097226"/>
            <a:ext cx="4595930" cy="28581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" y="3371850"/>
            <a:ext cx="440917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2" y="3738385"/>
            <a:ext cx="5693843" cy="1703069"/>
          </a:xfrm>
          <a:prstGeom prst="rect">
            <a:avLst/>
          </a:prstGeom>
        </p:spPr>
      </p:pic>
      <p:sp>
        <p:nvSpPr>
          <p:cNvPr id="5" name="CustomShape 2"/>
          <p:cNvSpPr/>
          <p:nvPr/>
        </p:nvSpPr>
        <p:spPr>
          <a:xfrm>
            <a:off x="1594440" y="328646"/>
            <a:ext cx="7384410" cy="344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Примеры открытых заданий по финансовой грамотности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2" y="328646"/>
            <a:ext cx="1119743" cy="1213784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B746A460-F4BD-41B8-B3F6-C0C0030EF956}"/>
              </a:ext>
            </a:extLst>
          </p:cNvPr>
          <p:cNvSpPr/>
          <p:nvPr/>
        </p:nvSpPr>
        <p:spPr>
          <a:xfrm>
            <a:off x="1814560" y="1024439"/>
            <a:ext cx="716429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456" y="935538"/>
            <a:ext cx="4303544" cy="271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94439" y="1186963"/>
            <a:ext cx="7384410" cy="344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" y="328646"/>
            <a:ext cx="1119743" cy="1213784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B746A460-F4BD-41B8-B3F6-C0C0030EF956}"/>
              </a:ext>
            </a:extLst>
          </p:cNvPr>
          <p:cNvSpPr/>
          <p:nvPr/>
        </p:nvSpPr>
        <p:spPr>
          <a:xfrm>
            <a:off x="1814560" y="1024439"/>
            <a:ext cx="716429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465" y="3692940"/>
            <a:ext cx="6446520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/>
              <a:t>«Некоторые люди утверждали, что наше тестирование несправедливо, потому что мы ставили перед учениками проблемы, с которыми они не сталкивались в школе. </a:t>
            </a:r>
            <a:r>
              <a:rPr lang="ru-RU" sz="1600" i="1" u="sng" dirty="0"/>
              <a:t>Но ведь тогда и сама жизнь несправедлива, потому что настоящая проверка в жизни заключается не в том, можем ли мы вспомнить то, что мы узнали в школе вчера, а в том, сможем ли мы решить проблемы, которые мы не можем предвидеть сегодня</a:t>
            </a:r>
            <a:r>
              <a:rPr lang="ru-RU" sz="1600" i="1" dirty="0"/>
              <a:t>. В современном мире ценится не только то, что мы знаем, но и то, как мы можем эти знания использовать.» </a:t>
            </a:r>
          </a:p>
          <a:p>
            <a:pPr algn="r"/>
            <a:r>
              <a:rPr lang="ru-RU" sz="1400" dirty="0"/>
              <a:t>А. </a:t>
            </a:r>
            <a:r>
              <a:rPr lang="ru-RU" sz="1400" dirty="0" err="1"/>
              <a:t>Шляйхер</a:t>
            </a:r>
            <a:r>
              <a:rPr lang="ru-RU" sz="1400" dirty="0"/>
              <a:t>, директор Департамента по образованию и навыкам ОЭСР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819" y="396436"/>
            <a:ext cx="4812030" cy="25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72634" y="307773"/>
            <a:ext cx="7384410" cy="344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1500" b="1" cap="all" dirty="0">
                <a:uFill>
                  <a:solidFill>
                    <a:srgbClr val="FFFFFF"/>
                  </a:solidFill>
                </a:uFill>
                <a:latin typeface="+mj-lt"/>
              </a:rPr>
              <a:t>Правомерно ли оценивать креативность?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6" y="317836"/>
            <a:ext cx="1119743" cy="1213784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xmlns="" id="{B746A460-F4BD-41B8-B3F6-C0C0030EF956}"/>
              </a:ext>
            </a:extLst>
          </p:cNvPr>
          <p:cNvSpPr/>
          <p:nvPr/>
        </p:nvSpPr>
        <p:spPr>
          <a:xfrm>
            <a:off x="1814560" y="1024439"/>
            <a:ext cx="7164290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6862" y="2028739"/>
            <a:ext cx="3111771" cy="744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КРЕАТИВНОСТЬ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156" y="3771900"/>
            <a:ext cx="3564494" cy="1908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Большая креативность </a:t>
            </a:r>
            <a:r>
              <a:rPr lang="en-US" sz="1350" dirty="0"/>
              <a:t>(Big-C creativity)</a:t>
            </a:r>
            <a:r>
              <a:rPr lang="ru-RU" sz="1350" dirty="0"/>
              <a:t> – творческий порыв, неразрывно связанный как с глубоким знанием предмета, исполнительским мастерством, так и с одарённостью, выдающимися способностями или талантом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83530" y="3771900"/>
            <a:ext cx="3509010" cy="1908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Малая креативность (</a:t>
            </a:r>
            <a:r>
              <a:rPr lang="en-US" sz="1350" dirty="0">
                <a:solidFill>
                  <a:schemeClr val="bg1"/>
                </a:solidFill>
              </a:rPr>
              <a:t>Little-C creativity</a:t>
            </a:r>
            <a:r>
              <a:rPr lang="ru-RU" sz="1350" dirty="0">
                <a:solidFill>
                  <a:schemeClr val="bg1"/>
                </a:solidFill>
              </a:rPr>
              <a:t>) не вносит существенных изменений в то, то уже есть, это скорее оптимизация работы, усовершенствование продуктов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5264839" y="2772756"/>
            <a:ext cx="655901" cy="999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Стрелка вниз 13"/>
          <p:cNvSpPr/>
          <p:nvPr/>
        </p:nvSpPr>
        <p:spPr>
          <a:xfrm>
            <a:off x="3602139" y="2772756"/>
            <a:ext cx="662940" cy="999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3090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12330</TotalTime>
  <Words>1432</Words>
  <Application>Microsoft Office PowerPoint</Application>
  <PresentationFormat>Экран (4:3)</PresentationFormat>
  <Paragraphs>124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DejaVu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Умная Москва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Нефтехимия – очевидное и невероятное</dc:title>
  <dc:creator>Михаил</dc:creator>
  <cp:lastModifiedBy>Malkerova Mariya</cp:lastModifiedBy>
  <cp:revision>678</cp:revision>
  <dcterms:created xsi:type="dcterms:W3CDTF">2016-12-17T10:03:25Z</dcterms:created>
  <dcterms:modified xsi:type="dcterms:W3CDTF">2020-09-30T05:19:11Z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Умная Москва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1</vt:i4>
  </property>
  <property fmtid="{D5CDD505-2E9C-101B-9397-08002B2CF9AE}" pid="8" name="Notes">
    <vt:i4>62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62</vt:i4>
  </property>
</Properties>
</file>