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61" r:id="rId2"/>
    <p:sldId id="356" r:id="rId3"/>
    <p:sldId id="364" r:id="rId4"/>
    <p:sldId id="377" r:id="rId5"/>
    <p:sldId id="365" r:id="rId6"/>
    <p:sldId id="380" r:id="rId7"/>
    <p:sldId id="371" r:id="rId8"/>
    <p:sldId id="374" r:id="rId9"/>
    <p:sldId id="373" r:id="rId10"/>
    <p:sldId id="375" r:id="rId11"/>
    <p:sldId id="376" r:id="rId12"/>
    <p:sldId id="372" r:id="rId13"/>
    <p:sldId id="378" r:id="rId14"/>
    <p:sldId id="379" r:id="rId15"/>
    <p:sldId id="27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2028"/>
    <a:srgbClr val="2F7EDD"/>
    <a:srgbClr val="0088EE"/>
    <a:srgbClr val="0D69FF"/>
    <a:srgbClr val="E82828"/>
    <a:srgbClr val="F84242"/>
    <a:srgbClr val="3485E8"/>
    <a:srgbClr val="3C7AE0"/>
    <a:srgbClr val="418DE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6" autoAdjust="0"/>
    <p:restoredTop sz="95253" autoAdjust="0"/>
  </p:normalViewPr>
  <p:slideViewPr>
    <p:cSldViewPr snapToGrid="0">
      <p:cViewPr varScale="1">
        <p:scale>
          <a:sx n="106" d="100"/>
          <a:sy n="106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5573B-2FBE-496E-89CB-A53E852C20A4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0F22E-F349-45BD-8605-CBCC3C7E3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88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9978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400" b="0" strike="noStrike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76764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599137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789963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07587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395843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12886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545910" y="4343399"/>
            <a:ext cx="5732060" cy="460953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1547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53022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545910" y="4343399"/>
            <a:ext cx="5732060" cy="460953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575351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31744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49771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74614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13605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2577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83033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14387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0865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576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45815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8534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12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8177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4438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22622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6059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0422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EA4C-B080-439A-A2E1-ACFD2CD6322A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A1FD-3C92-4EFE-8C9E-1A3020CA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7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73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meto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oco.ru/metod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2"/>
          <p:cNvSpPr/>
          <p:nvPr/>
        </p:nvSpPr>
        <p:spPr>
          <a:xfrm>
            <a:off x="2895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0040"/>
            <a:ext cx="12192000" cy="6858000"/>
          </a:xfrm>
          <a:prstGeom prst="rect">
            <a:avLst/>
          </a:prstGeom>
        </p:spPr>
      </p:pic>
      <p:sp>
        <p:nvSpPr>
          <p:cNvPr id="7" name="CustomShape 2"/>
          <p:cNvSpPr/>
          <p:nvPr/>
        </p:nvSpPr>
        <p:spPr>
          <a:xfrm>
            <a:off x="347242" y="2711871"/>
            <a:ext cx="11493660" cy="26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ru-RU" sz="3200" b="1" dirty="0"/>
              <a:t>Основные аспекты Методологии и критериев оценки качества общего образования в общеобразовательных организациях на основе практики международных исследований</a:t>
            </a:r>
            <a:endParaRPr lang="ru-RU" sz="800" b="1" spc="-1" dirty="0"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8879" y="5503783"/>
            <a:ext cx="39624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Чиканова</a:t>
            </a:r>
            <a:r>
              <a:rPr lang="ru-RU" b="1" dirty="0"/>
              <a:t> Ольга Валерьевна,</a:t>
            </a:r>
          </a:p>
          <a:p>
            <a:r>
              <a:rPr lang="ru-RU" sz="1600" b="1" dirty="0"/>
              <a:t>менеджер Центра национальных и международных исследований качества образования ФГБУ «ФИОКО»</a:t>
            </a:r>
          </a:p>
        </p:txBody>
      </p:sp>
    </p:spTree>
    <p:extLst>
      <p:ext uri="{BB962C8B-B14F-4D97-AF65-F5344CB8AC3E}">
        <p14:creationId xmlns:p14="http://schemas.microsoft.com/office/powerpoint/2010/main" val="17674221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Социологические опросы в субъектах </a:t>
            </a:r>
            <a:r>
              <a:rPr lang="ru-RU" sz="2800" b="1" cap="all" dirty="0" err="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рф</a:t>
            </a:r>
            <a:endParaRPr lang="ru-RU" sz="2800" b="1" cap="all" dirty="0">
              <a:solidFill>
                <a:srgbClr val="0070C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951514" y="1263846"/>
            <a:ext cx="7889387" cy="521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субъекты РФ, одновременно участвующие в региональной оценке по модели </a:t>
            </a:r>
            <a:r>
              <a:rPr lang="en-US" sz="1600" b="1" dirty="0">
                <a:solidFill>
                  <a:schemeClr val="tx1"/>
                </a:solidFill>
              </a:rPr>
              <a:t>PISA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1800785" y="1273216"/>
            <a:ext cx="2041872" cy="512928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Участники: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1514" y="1971417"/>
            <a:ext cx="7889387" cy="8044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обучающиеся в ОО, родители (законные представители) обучающихся, руководители и педагогические работники ОО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1800785" y="1980786"/>
            <a:ext cx="2041872" cy="791351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Объекты:</a:t>
            </a:r>
          </a:p>
        </p:txBody>
      </p:sp>
      <p:sp>
        <p:nvSpPr>
          <p:cNvPr id="7" name="Овал 6"/>
          <p:cNvSpPr/>
          <p:nvPr/>
        </p:nvSpPr>
        <p:spPr>
          <a:xfrm>
            <a:off x="3951514" y="3027879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32514" y="2962016"/>
            <a:ext cx="7508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предмет исследования – </a:t>
            </a:r>
            <a:r>
              <a:rPr lang="ru-RU" sz="1600" b="1" dirty="0" err="1"/>
              <a:t>вовлечённость</a:t>
            </a:r>
            <a:r>
              <a:rPr lang="ru-RU" sz="1600" b="1" dirty="0"/>
              <a:t> обучающихся в образовательный процесс, удовлетворённость качеством общего образования, востребованность результатов общего образования;</a:t>
            </a:r>
          </a:p>
        </p:txBody>
      </p:sp>
      <p:sp>
        <p:nvSpPr>
          <p:cNvPr id="17" name="Овал 16"/>
          <p:cNvSpPr/>
          <p:nvPr/>
        </p:nvSpPr>
        <p:spPr>
          <a:xfrm>
            <a:off x="3951514" y="4150945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332514" y="4085082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опросы проводятся с помощью анкетирования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9141939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Анализ и использование результатов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13" name="Овал 12"/>
          <p:cNvSpPr/>
          <p:nvPr/>
        </p:nvSpPr>
        <p:spPr>
          <a:xfrm>
            <a:off x="1735471" y="1169801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116471" y="1103938"/>
            <a:ext cx="97244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Комплексный анализ результатов оценки качества общего образования осуществляется ежегодно на основании данных, полученных в результате проведения мероприятий по оценке качества общего образования в рамках национального проекта «Образование», других федеральных процедур оценки качества образования, а также государственных итоговых аттестаций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998029" y="2181156"/>
            <a:ext cx="484632" cy="333444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3940" y="2821286"/>
            <a:ext cx="7917083" cy="8777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ежегодный сбор данных о состоянии региональных систем образования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и комплексный анализ факторов, влияющих на повышение результатов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2116473" y="2989118"/>
            <a:ext cx="972273" cy="639853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73940" y="4010335"/>
            <a:ext cx="7917083" cy="8777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анализ результатов всех проводимых в России процедур оценки качества образования и государственных итоговых аттестаций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2116473" y="4178167"/>
            <a:ext cx="972273" cy="639853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73938" y="5437277"/>
            <a:ext cx="7917083" cy="8777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специально проводимые Региональные оценки по модели PISA, каждый субъект РФ поучаствует 1 раз </a:t>
            </a:r>
          </a:p>
        </p:txBody>
      </p:sp>
      <p:sp>
        <p:nvSpPr>
          <p:cNvPr id="18" name="Нашивка 17"/>
          <p:cNvSpPr/>
          <p:nvPr/>
        </p:nvSpPr>
        <p:spPr>
          <a:xfrm>
            <a:off x="2116471" y="5605109"/>
            <a:ext cx="972273" cy="639853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654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Схема проведения Оценки качества общего образования на основе практики международных исследований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47241" y="1932973"/>
            <a:ext cx="11493660" cy="4786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Оценка качества общего образования в каждом субъекте РФ по модели </a:t>
            </a:r>
            <a:r>
              <a:rPr lang="en-US" sz="1600" b="1" dirty="0">
                <a:solidFill>
                  <a:schemeClr val="tx1"/>
                </a:solidFill>
              </a:rPr>
              <a:t>PISA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7241" y="2565479"/>
            <a:ext cx="11493660" cy="65025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Проведение социологических опросов в субъектах РФ, направленных на оценку удовлетворённости качеством образования участников образовательных отношений, а также на оценку востребованности результатов образования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7241" y="3369580"/>
            <a:ext cx="11493660" cy="5256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Обучение специалистов в субъектах РФ, участвующих в реализации мероприятий по оценке качества общего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7241" y="4049063"/>
            <a:ext cx="11493660" cy="5460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Ежегодный комплексный анализ данных о качестве общего образования в каждом субъекте РФ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7241" y="4763054"/>
            <a:ext cx="11493660" cy="5256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Ежегодное общественно-профессиональное обсуждение результатов оценки и результатов комплексного анализа данных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о качестве общего образования, включая обсуждение вопросов развития инструментов оценки качества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7241" y="5460526"/>
            <a:ext cx="11493660" cy="5460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Использование результатов оценки и анализа различными целевыми группами для совершенствования системы образования на всех уровнях</a:t>
            </a:r>
          </a:p>
        </p:txBody>
      </p:sp>
    </p:spTree>
    <p:extLst>
      <p:ext uri="{BB962C8B-B14F-4D97-AF65-F5344CB8AC3E}">
        <p14:creationId xmlns:p14="http://schemas.microsoft.com/office/powerpoint/2010/main" val="12916332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Результаты методологии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32" y="59321"/>
            <a:ext cx="1492991" cy="1618379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500132" y="1618379"/>
            <a:ext cx="9340769" cy="793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Усиление аспектов оценки, связанных с международными подходами к оценке качества образования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0133" y="2534735"/>
            <a:ext cx="9340770" cy="107762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Расширение спектра направлений оценки, включение направлений, связанных с оценкой удовлетворенности граждан системой образования и востребованностью результатов образования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132" y="3765905"/>
            <a:ext cx="9340770" cy="8711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Развитие аналитической базы оценки качества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0132" y="4904325"/>
            <a:ext cx="9340770" cy="904993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Развитие кадрового потенциала в системе оценки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3855101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86839" y="499936"/>
            <a:ext cx="824142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hlinkClick r:id="rId3"/>
              </a:rPr>
              <a:t>https://fioco.ru</a:t>
            </a:r>
            <a:r>
              <a:rPr lang="ru-RU" sz="6000" dirty="0">
                <a:hlinkClick r:id="rId3"/>
              </a:rPr>
              <a:t>/</a:t>
            </a:r>
            <a:r>
              <a:rPr lang="en-US" sz="6000" dirty="0">
                <a:hlinkClick r:id="rId3"/>
              </a:rPr>
              <a:t>metod</a:t>
            </a:r>
            <a:r>
              <a:rPr lang="en-US" sz="6000" dirty="0"/>
              <a:t> </a:t>
            </a:r>
            <a:endParaRPr lang="ru-RU" sz="6000" dirty="0"/>
          </a:p>
          <a:p>
            <a:pPr algn="ctr"/>
            <a:r>
              <a:rPr lang="ru-RU" sz="3600" dirty="0"/>
              <a:t>в разделе: Оценка качества образования</a:t>
            </a:r>
          </a:p>
        </p:txBody>
      </p:sp>
      <p:pic>
        <p:nvPicPr>
          <p:cNvPr id="1026" name="Picture 2" descr="http://skrinshoter.ru/p/260919/sBJWa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530" y="1957610"/>
            <a:ext cx="9912040" cy="473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5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2"/>
          <p:cNvSpPr/>
          <p:nvPr/>
        </p:nvSpPr>
        <p:spPr>
          <a:xfrm>
            <a:off x="2895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" name="Изображение 3" descr="Снимок экрана 2017-03-05 в 17.15.4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5397110"/>
            <a:ext cx="9143999" cy="14608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stomShape 2"/>
          <p:cNvSpPr/>
          <p:nvPr/>
        </p:nvSpPr>
        <p:spPr>
          <a:xfrm>
            <a:off x="2300261" y="3886200"/>
            <a:ext cx="8007218" cy="16068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spcAft>
                <a:spcPts val="1200"/>
              </a:spcAft>
            </a:pPr>
            <a:r>
              <a:rPr lang="ru-RU" sz="36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Благодарю за внимание!</a:t>
            </a:r>
            <a:endParaRPr lang="en-US" sz="3600" b="1" spc="-1" dirty="0"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72434EE-6AB2-F44B-82D7-52FCF3BCCF79}"/>
              </a:ext>
            </a:extLst>
          </p:cNvPr>
          <p:cNvSpPr/>
          <p:nvPr/>
        </p:nvSpPr>
        <p:spPr>
          <a:xfrm>
            <a:off x="4898677" y="5883152"/>
            <a:ext cx="28103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5"/>
              </a:rPr>
              <a:t>fioco.ru</a:t>
            </a:r>
            <a:r>
              <a:rPr lang="ru-RU" sz="3200" dirty="0">
                <a:hlinkClick r:id="rId5"/>
              </a:rPr>
              <a:t>/</a:t>
            </a:r>
            <a:r>
              <a:rPr lang="en-US" sz="3200" dirty="0">
                <a:hlinkClick r:id="rId5"/>
              </a:rPr>
              <a:t>metod</a:t>
            </a:r>
            <a:r>
              <a:rPr lang="en-US" sz="32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865332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1785258" y="463808"/>
            <a:ext cx="10055644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Нормативно-правовая основа</a:t>
            </a: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6446" y="1618379"/>
            <a:ext cx="10048753" cy="951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Указ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6446" y="3117897"/>
            <a:ext cx="10048753" cy="839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Федеральный проект «Современная школа» национального проекта «Образование»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6446" y="4505974"/>
            <a:ext cx="10048753" cy="10892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Приказ </a:t>
            </a:r>
            <a:r>
              <a:rPr lang="ru-RU" sz="1600" b="1" dirty="0" err="1">
                <a:solidFill>
                  <a:schemeClr val="tx1"/>
                </a:solidFill>
              </a:rPr>
              <a:t>Рособрнадзора</a:t>
            </a:r>
            <a:r>
              <a:rPr lang="ru-RU" sz="1600" b="1" dirty="0">
                <a:solidFill>
                  <a:schemeClr val="tx1"/>
                </a:solidFill>
              </a:rPr>
              <a:t> № 590, </a:t>
            </a:r>
            <a:r>
              <a:rPr lang="ru-RU" sz="1600" b="1" dirty="0" err="1">
                <a:solidFill>
                  <a:schemeClr val="tx1"/>
                </a:solidFill>
              </a:rPr>
              <a:t>Минпросвещения</a:t>
            </a:r>
            <a:r>
              <a:rPr lang="ru-RU" sz="1600" b="1" dirty="0">
                <a:solidFill>
                  <a:schemeClr val="tx1"/>
                </a:solidFill>
              </a:rPr>
              <a:t> России № 219 от 6 мая 2019 года «Об утверждении Методологии и критериев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обучающихся»</a:t>
            </a:r>
          </a:p>
        </p:txBody>
      </p:sp>
    </p:spTree>
    <p:extLst>
      <p:ext uri="{BB962C8B-B14F-4D97-AF65-F5344CB8AC3E}">
        <p14:creationId xmlns:p14="http://schemas.microsoft.com/office/powerpoint/2010/main" val="15984895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Методология и её задачи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00132" y="1273215"/>
            <a:ext cx="9340769" cy="729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Совершенствование и модернизация ФГОС и ПООП начального, основного и среднего общего образования на основе анализа результатов различных процедур оценки качества образования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00132" y="2177970"/>
            <a:ext cx="9340769" cy="729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Развитие и совершенствование механизмов и процедур оценки качества подготовки обучающихся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с учётом современных вызовов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500132" y="3082725"/>
            <a:ext cx="9340769" cy="729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Развитие различных форм оценки системы образования с точки зрения её направленности на индивидуальное развитие обучающихся и повышение конкурентоспособности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500132" y="3987480"/>
            <a:ext cx="9340769" cy="729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Развитие механизмов управления качеством образования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00132" y="4892235"/>
            <a:ext cx="9340769" cy="729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Повышение заинтересованности всех участников образовательных отношений в совершенствовании образовательной деятельности и улучшении результатов</a:t>
            </a:r>
          </a:p>
        </p:txBody>
      </p:sp>
      <p:cxnSp>
        <p:nvCxnSpPr>
          <p:cNvPr id="22" name="Соединительная линия уступом 21"/>
          <p:cNvCxnSpPr>
            <a:stCxn id="3" idx="1"/>
            <a:endCxn id="21" idx="1"/>
          </p:cNvCxnSpPr>
          <p:nvPr/>
        </p:nvCxnSpPr>
        <p:spPr>
          <a:xfrm rot="10800000" flipV="1">
            <a:off x="2500132" y="1637818"/>
            <a:ext cx="12700" cy="3619020"/>
          </a:xfrm>
          <a:prstGeom prst="bentConnector3">
            <a:avLst>
              <a:gd name="adj1" fmla="val 180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3" idx="1"/>
            <a:endCxn id="18" idx="1"/>
          </p:cNvCxnSpPr>
          <p:nvPr/>
        </p:nvCxnSpPr>
        <p:spPr>
          <a:xfrm rot="10800000" flipV="1">
            <a:off x="2500132" y="1637817"/>
            <a:ext cx="12700" cy="904755"/>
          </a:xfrm>
          <a:prstGeom prst="bentConnector3">
            <a:avLst>
              <a:gd name="adj1" fmla="val 180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3" idx="1"/>
            <a:endCxn id="19" idx="1"/>
          </p:cNvCxnSpPr>
          <p:nvPr/>
        </p:nvCxnSpPr>
        <p:spPr>
          <a:xfrm rot="10800000" flipV="1">
            <a:off x="2500132" y="1637818"/>
            <a:ext cx="12700" cy="1809510"/>
          </a:xfrm>
          <a:prstGeom prst="bentConnector3">
            <a:avLst>
              <a:gd name="adj1" fmla="val 180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endCxn id="20" idx="1"/>
          </p:cNvCxnSpPr>
          <p:nvPr/>
        </p:nvCxnSpPr>
        <p:spPr>
          <a:xfrm rot="16200000" flipH="1">
            <a:off x="1932971" y="3784921"/>
            <a:ext cx="925977" cy="20834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8940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1785258" y="463808"/>
            <a:ext cx="10055644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Основные принципы разработки методологии</a:t>
            </a: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799727" y="1618379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Овал 7"/>
          <p:cNvSpPr/>
          <p:nvPr/>
        </p:nvSpPr>
        <p:spPr>
          <a:xfrm>
            <a:off x="1799726" y="2256374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Овал 8"/>
          <p:cNvSpPr/>
          <p:nvPr/>
        </p:nvSpPr>
        <p:spPr>
          <a:xfrm>
            <a:off x="1799725" y="2892817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Овал 10"/>
          <p:cNvSpPr/>
          <p:nvPr/>
        </p:nvSpPr>
        <p:spPr>
          <a:xfrm>
            <a:off x="1785258" y="3529260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" name="Овал 11"/>
          <p:cNvSpPr/>
          <p:nvPr/>
        </p:nvSpPr>
        <p:spPr>
          <a:xfrm>
            <a:off x="1799724" y="4165703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Овал 15"/>
          <p:cNvSpPr/>
          <p:nvPr/>
        </p:nvSpPr>
        <p:spPr>
          <a:xfrm>
            <a:off x="1803304" y="4802146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Овал 16"/>
          <p:cNvSpPr/>
          <p:nvPr/>
        </p:nvSpPr>
        <p:spPr>
          <a:xfrm>
            <a:off x="1817770" y="5438589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69359" y="1685190"/>
            <a:ext cx="6248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Ориентация на потребности и интересы обучающихся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69359" y="2174109"/>
            <a:ext cx="8995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Повышение мотивации участников образовательных отношений и органов исполнительной власти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369359" y="2955792"/>
            <a:ext cx="25290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Ориентация на ФГОС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416629" y="3564206"/>
            <a:ext cx="8792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Учет имеющегося российского опыта в сфере оценки качества образования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16628" y="4143685"/>
            <a:ext cx="9424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cs typeface="Arial" charset="0"/>
              </a:rPr>
              <a:t>Развитие современных инструментов оценки качества образования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16628" y="4753645"/>
            <a:ext cx="8200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Учет приоритетных направлений развития экономики на федеральном и региональном уровнях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416627" y="5505801"/>
            <a:ext cx="6426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Учет реальной проблематики российского образования</a:t>
            </a:r>
          </a:p>
        </p:txBody>
      </p:sp>
      <p:sp>
        <p:nvSpPr>
          <p:cNvPr id="24" name="Овал 23"/>
          <p:cNvSpPr/>
          <p:nvPr/>
        </p:nvSpPr>
        <p:spPr>
          <a:xfrm>
            <a:off x="1817770" y="6074956"/>
            <a:ext cx="551589" cy="50295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416628" y="5985808"/>
            <a:ext cx="94242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cs typeface="Arial" charset="0"/>
              </a:rPr>
              <a:t>Ориентация на развитие российских механизмов управления качеством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6586236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2501" y="1618379"/>
            <a:ext cx="10058400" cy="729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Оценка культуры самооценки образовательных организаций, внедрение технологий                          формирующего оценивания как способа продвижения к поставленным целям обучения с учётом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целей и особенностей участников образовательных отношений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82501" y="3427889"/>
            <a:ext cx="10058400" cy="729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  Оценка степени соответствия образовательной деятельности требованиям ФГОС к условиям реализации образовательной деятельности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82501" y="5237399"/>
            <a:ext cx="10058400" cy="729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Оценка степени соответствия образовательной деятельности потребностям обучающихся, потребностям организаций среднего и высшего профессионального образования, предприятий и учреждений, потенциальными будущими работниками которых являются обучающиеся в ОО</a:t>
            </a:r>
          </a:p>
        </p:txBody>
      </p:sp>
      <p:sp>
        <p:nvSpPr>
          <p:cNvPr id="4" name="Овал 3"/>
          <p:cNvSpPr/>
          <p:nvPr/>
        </p:nvSpPr>
        <p:spPr>
          <a:xfrm>
            <a:off x="1400536" y="1606803"/>
            <a:ext cx="792866" cy="7581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Направления оценки качества образования в рамках методологии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782501" y="2523134"/>
            <a:ext cx="10058400" cy="729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Оценка степени соответствия подготовки обучающихся требованиям ФГОС к результатам освоения образовательных программ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82501" y="4332644"/>
            <a:ext cx="10058400" cy="729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Оценка степени соответствия подготовки обучающихся их потребностям, потребностям предприятий  учреждений</a:t>
            </a:r>
          </a:p>
        </p:txBody>
      </p:sp>
      <p:sp>
        <p:nvSpPr>
          <p:cNvPr id="15" name="Овал 14"/>
          <p:cNvSpPr/>
          <p:nvPr/>
        </p:nvSpPr>
        <p:spPr>
          <a:xfrm>
            <a:off x="1386068" y="2517346"/>
            <a:ext cx="792866" cy="7581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Овал 15"/>
          <p:cNvSpPr/>
          <p:nvPr/>
        </p:nvSpPr>
        <p:spPr>
          <a:xfrm>
            <a:off x="1386068" y="3410529"/>
            <a:ext cx="792866" cy="7581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7" name="Овал 16"/>
          <p:cNvSpPr/>
          <p:nvPr/>
        </p:nvSpPr>
        <p:spPr>
          <a:xfrm>
            <a:off x="1386068" y="4303563"/>
            <a:ext cx="792866" cy="7581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3" name="Овал 22"/>
          <p:cNvSpPr/>
          <p:nvPr/>
        </p:nvSpPr>
        <p:spPr>
          <a:xfrm>
            <a:off x="1386068" y="5222930"/>
            <a:ext cx="792866" cy="7581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354028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Ориентация на международные сопоставительные исследования</a:t>
            </a: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774371" y="1746249"/>
            <a:ext cx="10066530" cy="4124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43834" tIns="121917" rIns="243834" bIns="121917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" sz="2800" b="1" dirty="0"/>
              <a:t>PIRLS</a:t>
            </a:r>
            <a:r>
              <a:rPr lang="en" sz="2800" dirty="0"/>
              <a:t> (Progress in International Reading Literacy Study) - </a:t>
            </a:r>
            <a:r>
              <a:rPr lang="ru-RU" sz="2800" dirty="0"/>
              <a:t>международное исследование качества чтения и понимания текста. </a:t>
            </a:r>
          </a:p>
          <a:p>
            <a:pPr marL="514350" indent="-514350">
              <a:buFont typeface="+mj-lt"/>
              <a:buAutoNum type="arabicPeriod"/>
            </a:pPr>
            <a:r>
              <a:rPr lang="en" sz="2800" b="1" dirty="0"/>
              <a:t>TIMSS</a:t>
            </a:r>
            <a:r>
              <a:rPr lang="en" sz="2800" dirty="0"/>
              <a:t> (Trends in Mathematics and Science Study) – </a:t>
            </a:r>
            <a:r>
              <a:rPr lang="ru-RU" sz="2800" dirty="0"/>
              <a:t>международное исследование по оценке качества математического и естественно-научного образования. </a:t>
            </a:r>
            <a:endParaRPr lang="ru-RU" sz="36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Международная программа по оценке образовательных достижений учащихся </a:t>
            </a:r>
            <a:r>
              <a:rPr lang="en" sz="2800" b="1" dirty="0"/>
              <a:t>PISA</a:t>
            </a:r>
            <a:r>
              <a:rPr lang="en" sz="2800" dirty="0"/>
              <a:t> (</a:t>
            </a:r>
            <a:r>
              <a:rPr lang="en" sz="2800" dirty="0" err="1"/>
              <a:t>Programme</a:t>
            </a:r>
            <a:r>
              <a:rPr lang="en" sz="2800" dirty="0"/>
              <a:t> for International Student Assessment) </a:t>
            </a:r>
            <a:endParaRPr lang="en" sz="3600" dirty="0"/>
          </a:p>
        </p:txBody>
      </p:sp>
    </p:spTree>
    <p:extLst>
      <p:ext uri="{BB962C8B-B14F-4D97-AF65-F5344CB8AC3E}">
        <p14:creationId xmlns:p14="http://schemas.microsoft.com/office/powerpoint/2010/main" val="35913021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Участие субъекта </a:t>
            </a:r>
            <a:r>
              <a:rPr lang="ru-RU" sz="2800" b="1" cap="all" dirty="0" err="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рф</a:t>
            </a: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в оценочных процедурах в рамках методологии с 2019 г. По 2024 г.</a:t>
            </a: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774371" y="1746249"/>
            <a:ext cx="10066530" cy="45858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43834" tIns="121917" rIns="243834" bIns="121917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Aft>
                <a:spcPts val="1200"/>
              </a:spcAft>
              <a:buFontTx/>
              <a:buAutoNum type="arabicPeriod"/>
              <a:defRPr/>
            </a:pPr>
            <a:r>
              <a:rPr lang="ru-RU" sz="2800" dirty="0"/>
              <a:t>Участие в </a:t>
            </a:r>
            <a:r>
              <a:rPr lang="ru-RU" sz="2800" b="1" dirty="0"/>
              <a:t>региональной</a:t>
            </a:r>
            <a:r>
              <a:rPr lang="ru-RU" sz="2800" dirty="0"/>
              <a:t> оценке по модели PISA – 1 раз в период с 2019 по 2024 год, репрезентативная по региону выборка от 75 до 150 ОО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  <a:defRPr/>
            </a:pPr>
            <a:r>
              <a:rPr lang="ru-RU" sz="2800" dirty="0"/>
              <a:t>Участие в </a:t>
            </a:r>
            <a:r>
              <a:rPr lang="ru-RU" sz="2800" b="1" dirty="0"/>
              <a:t>общероссийской</a:t>
            </a:r>
            <a:r>
              <a:rPr lang="ru-RU" sz="2800" dirty="0"/>
              <a:t> выборке оценки по модели PISA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  <a:defRPr/>
            </a:pPr>
            <a:r>
              <a:rPr lang="ru-RU" sz="2800" dirty="0"/>
              <a:t>Участие в основном исследовании PISA или в исследованиях PIRLS, TIMSS в рамках общероссийской выборки в годы их  проведения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  <a:defRPr/>
            </a:pPr>
            <a:r>
              <a:rPr lang="ru-RU" sz="2800" dirty="0"/>
              <a:t>Участие в комплексном анализе данных по оценке качества образования – ежегодно</a:t>
            </a:r>
          </a:p>
        </p:txBody>
      </p:sp>
    </p:spTree>
    <p:extLst>
      <p:ext uri="{BB962C8B-B14F-4D97-AF65-F5344CB8AC3E}">
        <p14:creationId xmlns:p14="http://schemas.microsoft.com/office/powerpoint/2010/main" val="39391020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Региональная оценка по модели </a:t>
            </a:r>
            <a:r>
              <a:rPr lang="en-US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PISA</a:t>
            </a:r>
            <a:endParaRPr lang="ru-RU" sz="2800" b="1" cap="all" dirty="0">
              <a:solidFill>
                <a:srgbClr val="0070C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951514" y="1263846"/>
            <a:ext cx="7889387" cy="521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Проводится ежегодно с 2019 по 2024 год в 14-15 субъектах РФ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1800785" y="1273216"/>
            <a:ext cx="2041872" cy="512928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Идея проекта: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1514" y="1971417"/>
            <a:ext cx="7889387" cy="8044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Репрезентативная по субъекту. От 75 до 150 образовательных организаций общего образования и среднего профессионального образования в каждом из субъектов. В выборку не включаются ОО, участвующие в общероссийской оценке по модели </a:t>
            </a:r>
            <a:r>
              <a:rPr lang="en-US" sz="1600" b="1" dirty="0">
                <a:solidFill>
                  <a:schemeClr val="tx1"/>
                </a:solidFill>
              </a:rPr>
              <a:t>PISA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1800785" y="1980786"/>
            <a:ext cx="2041872" cy="791351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Выборка:</a:t>
            </a:r>
          </a:p>
        </p:txBody>
      </p:sp>
      <p:sp>
        <p:nvSpPr>
          <p:cNvPr id="7" name="Овал 6"/>
          <p:cNvSpPr/>
          <p:nvPr/>
        </p:nvSpPr>
        <p:spPr>
          <a:xfrm>
            <a:off x="3951514" y="3027879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32514" y="2962016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проводится на компьютерах;</a:t>
            </a:r>
          </a:p>
        </p:txBody>
      </p:sp>
      <p:sp>
        <p:nvSpPr>
          <p:cNvPr id="14" name="Овал 13"/>
          <p:cNvSpPr/>
          <p:nvPr/>
        </p:nvSpPr>
        <p:spPr>
          <a:xfrm>
            <a:off x="3951514" y="3550940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332514" y="3485077"/>
            <a:ext cx="7508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принимают участие обучающиеся, чей возраст на момент тестирования составляет от 15 лет 3 месяцев до 16 лет 2 месяцев (начиная с 7-го класса);</a:t>
            </a:r>
          </a:p>
        </p:txBody>
      </p:sp>
      <p:sp>
        <p:nvSpPr>
          <p:cNvPr id="17" name="Овал 16"/>
          <p:cNvSpPr/>
          <p:nvPr/>
        </p:nvSpPr>
        <p:spPr>
          <a:xfrm>
            <a:off x="3951514" y="4150945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332514" y="4085082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во время проведения в аудитории присутствуют не менее 2 наблюдателей;</a:t>
            </a:r>
          </a:p>
        </p:txBody>
      </p:sp>
      <p:sp>
        <p:nvSpPr>
          <p:cNvPr id="19" name="Овал 18"/>
          <p:cNvSpPr/>
          <p:nvPr/>
        </p:nvSpPr>
        <p:spPr>
          <a:xfrm>
            <a:off x="3951514" y="5558605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332514" y="5492742"/>
            <a:ext cx="7508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при проведении осуществляется сбор данных, на основании которого проводится анализ выявления факторов, обуславливающих получение более высоких результатов оценки</a:t>
            </a:r>
          </a:p>
        </p:txBody>
      </p:sp>
      <p:sp>
        <p:nvSpPr>
          <p:cNvPr id="21" name="Овал 20"/>
          <p:cNvSpPr/>
          <p:nvPr/>
        </p:nvSpPr>
        <p:spPr>
          <a:xfrm>
            <a:off x="3951514" y="4620165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332514" y="4554302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задания оцениваются российскими экспертами;</a:t>
            </a:r>
          </a:p>
        </p:txBody>
      </p:sp>
      <p:sp>
        <p:nvSpPr>
          <p:cNvPr id="23" name="Овал 22"/>
          <p:cNvSpPr/>
          <p:nvPr/>
        </p:nvSpPr>
        <p:spPr>
          <a:xfrm>
            <a:off x="3951514" y="5089385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332514" y="5023522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организаторы и эксперты проходят отбор и обучение;</a:t>
            </a:r>
          </a:p>
        </p:txBody>
      </p:sp>
    </p:spTree>
    <p:extLst>
      <p:ext uri="{BB962C8B-B14F-4D97-AF65-F5344CB8AC3E}">
        <p14:creationId xmlns:p14="http://schemas.microsoft.com/office/powerpoint/2010/main" val="30023500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2500132" y="463808"/>
            <a:ext cx="9340769" cy="8094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ru-RU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Общероссийская оценка по модели </a:t>
            </a:r>
            <a:r>
              <a:rPr lang="en-US" sz="2800" b="1" cap="all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PISA</a:t>
            </a:r>
            <a:endParaRPr lang="ru-RU" sz="2800" b="1" cap="all" dirty="0">
              <a:solidFill>
                <a:srgbClr val="0070C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spcAft>
                <a:spcPts val="1200"/>
              </a:spcAft>
            </a:pPr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" y="0"/>
            <a:ext cx="1492991" cy="1618379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951514" y="1263846"/>
            <a:ext cx="7889387" cy="521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Применение измерительных материалов и шкал оценивания </a:t>
            </a:r>
            <a:r>
              <a:rPr lang="en-US" sz="1600" b="1" dirty="0">
                <a:solidFill>
                  <a:schemeClr val="tx1"/>
                </a:solidFill>
              </a:rPr>
              <a:t>PISA </a:t>
            </a:r>
            <a:r>
              <a:rPr lang="ru-RU" sz="1600" b="1" dirty="0">
                <a:solidFill>
                  <a:schemeClr val="tx1"/>
                </a:solidFill>
              </a:rPr>
              <a:t>для оценки отдельных школ или групп школ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1800785" y="1273216"/>
            <a:ext cx="2041872" cy="512928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Идея проекта: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1514" y="1971417"/>
            <a:ext cx="7889387" cy="5214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Не менее 200 образовательных организаций общего образования и среднего профессионального образования не менее чем из 40 субъектов РФ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1800785" y="1980787"/>
            <a:ext cx="2041872" cy="512928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Выборка:</a:t>
            </a:r>
          </a:p>
        </p:txBody>
      </p:sp>
      <p:sp>
        <p:nvSpPr>
          <p:cNvPr id="7" name="Овал 6"/>
          <p:cNvSpPr/>
          <p:nvPr/>
        </p:nvSpPr>
        <p:spPr>
          <a:xfrm>
            <a:off x="3951514" y="3385457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32514" y="3319594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проводится на компьютерах;</a:t>
            </a:r>
          </a:p>
        </p:txBody>
      </p:sp>
      <p:sp>
        <p:nvSpPr>
          <p:cNvPr id="14" name="Овал 13"/>
          <p:cNvSpPr/>
          <p:nvPr/>
        </p:nvSpPr>
        <p:spPr>
          <a:xfrm>
            <a:off x="3951514" y="3908518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332514" y="3842655"/>
            <a:ext cx="7508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принимают участие обучающиеся, чей возраст на момент тестирования составляет от 15 лет 3 месяцев до 16 лет 2 месяцев (начиная с 7-го класса);</a:t>
            </a:r>
          </a:p>
        </p:txBody>
      </p:sp>
      <p:sp>
        <p:nvSpPr>
          <p:cNvPr id="17" name="Овал 16"/>
          <p:cNvSpPr/>
          <p:nvPr/>
        </p:nvSpPr>
        <p:spPr>
          <a:xfrm>
            <a:off x="3951514" y="4508523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332514" y="4442660"/>
            <a:ext cx="750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во время проведения в аудитории присутствуют не менее 2 наблюдателей;</a:t>
            </a:r>
          </a:p>
        </p:txBody>
      </p:sp>
      <p:sp>
        <p:nvSpPr>
          <p:cNvPr id="19" name="Овал 18"/>
          <p:cNvSpPr/>
          <p:nvPr/>
        </p:nvSpPr>
        <p:spPr>
          <a:xfrm>
            <a:off x="3951514" y="5005114"/>
            <a:ext cx="206829" cy="20682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332514" y="4939251"/>
            <a:ext cx="75083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при проведении осуществляется сбор данных, на основании которого проводится анализ, целями которого является установление качества реализации ФГОС и выявление факторов, обуславливающих получение более высоких результатов оценки</a:t>
            </a:r>
          </a:p>
        </p:txBody>
      </p:sp>
    </p:spTree>
    <p:extLst>
      <p:ext uri="{BB962C8B-B14F-4D97-AF65-F5344CB8AC3E}">
        <p14:creationId xmlns:p14="http://schemas.microsoft.com/office/powerpoint/2010/main" val="12849608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10324</TotalTime>
  <Words>1063</Words>
  <Application>Microsoft Office PowerPoint</Application>
  <PresentationFormat>Широкоэкранный</PresentationFormat>
  <Paragraphs>102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DejaVu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Умная Москва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Нефтехимия – очевидное и невероятное</dc:title>
  <dc:creator>Михаил</dc:creator>
  <cp:lastModifiedBy>Борисова Екатерина Юрьевна</cp:lastModifiedBy>
  <cp:revision>623</cp:revision>
  <cp:lastPrinted>2019-09-26T09:24:21Z</cp:lastPrinted>
  <dcterms:created xsi:type="dcterms:W3CDTF">2016-12-17T10:03:25Z</dcterms:created>
  <dcterms:modified xsi:type="dcterms:W3CDTF">2020-09-28T05:52:52Z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Умная Москва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1</vt:i4>
  </property>
  <property fmtid="{D5CDD505-2E9C-101B-9397-08002B2CF9AE}" pid="8" name="Notes">
    <vt:i4>62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62</vt:i4>
  </property>
</Properties>
</file>