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theme/themeOverride7.xml" ContentType="application/vnd.openxmlformats-officedocument.themeOverride+xml"/>
  <Override PartName="/ppt/drawings/drawing3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8.xml" ContentType="application/vnd.openxmlformats-officedocument.themeOverrid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9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61" r:id="rId2"/>
    <p:sldId id="324" r:id="rId3"/>
    <p:sldId id="1609" r:id="rId4"/>
    <p:sldId id="1606" r:id="rId5"/>
    <p:sldId id="308" r:id="rId6"/>
    <p:sldId id="427" r:id="rId7"/>
    <p:sldId id="259" r:id="rId8"/>
    <p:sldId id="453" r:id="rId9"/>
    <p:sldId id="358" r:id="rId10"/>
    <p:sldId id="370" r:id="rId11"/>
    <p:sldId id="1627" r:id="rId12"/>
    <p:sldId id="1589" r:id="rId13"/>
    <p:sldId id="1617" r:id="rId14"/>
    <p:sldId id="393" r:id="rId15"/>
    <p:sldId id="387" r:id="rId16"/>
    <p:sldId id="1593" r:id="rId17"/>
    <p:sldId id="1629" r:id="rId18"/>
    <p:sldId id="1595" r:id="rId19"/>
    <p:sldId id="1599" r:id="rId20"/>
    <p:sldId id="1628" r:id="rId21"/>
    <p:sldId id="1615" r:id="rId22"/>
    <p:sldId id="27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0"/>
    <p:restoredTop sz="94620"/>
  </p:normalViewPr>
  <p:slideViewPr>
    <p:cSldViewPr snapToGrid="0" snapToObjects="1">
      <p:cViewPr varScale="1">
        <p:scale>
          <a:sx n="105" d="100"/>
          <a:sy n="105" d="100"/>
        </p:scale>
        <p:origin x="26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D\AppData\Local\Microsoft\Windows\INetCache\Content.Outlook\XT852KCN\&#1048;&#1085;&#1076;&#1077;&#1082;&#1089;&#1099;%20&#1089;&#1074;&#1086;&#1076;&#1085;&#1099;&#1077;(%20&#1089;%20&#1085;&#1086;&#1074;&#1099;&#1084;&#1080;%20&#1076;&#1080;&#1072;&#1075;&#1088;&#1072;&#1084;&#1084;&#1072;&#1084;&#1080;)%20(4)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6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_____Microsoft_Excel7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D\AppData\Local\Microsoft\Windows\INetCache\Content.Outlook\XT852KCN\&#1048;&#1085;&#1076;&#1077;&#1082;&#1089;&#1099;%20&#1089;&#1074;&#1086;&#1076;&#1085;&#1099;&#1077;(%20&#1089;%20&#1085;&#1086;&#1074;&#1099;&#1084;&#1080;%20&#1076;&#1080;&#1072;&#1075;&#1088;&#1072;&#1084;&#1084;&#1072;&#1084;&#1080;)%20(4)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N:\_&#1056;&#1072;&#1073;&#1086;&#1090;&#1072;-2017\&#1057;&#1090;&#1072;&#1085;&#1095;&#1077;&#1085;&#1082;&#1086;\&#1055;&#1077;&#1088;&#1074;&#1080;&#1095;&#1085;&#1099;&#1077;%20&#1076;&#1072;&#1085;&#1085;&#1099;&#1077;%20&#1042;&#1055;&#1056;_&#1072;&#1087;&#1088;&#1077;&#1083;&#1100;2017\&#1055;&#1077;&#1088;&#1074;&#1080;&#1095;&#1085;&#1099;&#1077;%20&#1076;&#1072;&#1085;&#1085;&#1099;&#1077;%20&#1042;&#1055;&#1056;\&#1056;&#1059;4\FirstData_RU4\FirstData\&#1060;9%20&#1055;&#1088;&#1086;&#1094;&#1077;&#1085;&#1090;%20&#1074;&#1099;&#1087;&#1086;&#1083;&#1085;&#1077;&#1085;&#1080;&#1103;%20&#1079;&#1072;&#1076;&#1072;&#1085;&#1080;&#1081;_&#1086;&#1090;&#1084;_2345_&#1056;&#1091;&#1089;&#1089;&#1082;&#1080;&#1081;%20&#1103;&#1079;&#1099;&#1082;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N:\_&#1056;&#1072;&#1073;&#1086;&#1090;&#1072;-2017\&#1057;&#1090;&#1072;&#1085;&#1095;&#1077;&#1085;&#1082;&#1086;\&#1055;&#1077;&#1088;&#1074;&#1080;&#1095;&#1085;&#1099;&#1077;%20&#1076;&#1072;&#1085;&#1085;&#1099;&#1077;%20&#1042;&#1055;&#1056;_&#1072;&#1087;&#1088;&#1077;&#1083;&#1100;2017\&#1055;&#1077;&#1088;&#1074;&#1080;&#1095;&#1085;&#1099;&#1077;%20&#1076;&#1072;&#1085;&#1085;&#1099;&#1077;%20&#1042;&#1055;&#1056;\&#1056;&#1059;5\FirstData_&#1056;&#1059;5_153\FirstData\&#1060;9%20&#1055;&#1088;&#1086;&#1094;&#1077;&#1085;&#1090;%20&#1074;&#1099;&#1087;&#1086;&#1083;&#1085;&#1077;&#1085;&#1080;&#1103;%20&#1079;&#1072;&#1076;&#1072;&#1085;&#1080;&#1081;_&#1086;&#1090;&#1084;_2345_&#1056;&#1091;&#1089;&#1089;&#1082;&#1080;&#1081;%20&#1103;&#1079;&#1099;&#1082;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kseniavasilevskaya\Documents\&#1043;&#1056;&#1040;&#1060;&#1048;&#1050;&#1048;%20&#1044;&#1051;&#1071;%20&#1060;&#1048;&#1053;&#1043;&#1056;&#1040;&#1052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ilya\Downloads\&#1056;&#1072;&#1089;&#1095;&#1077;&#1090;&#1099;%20&#1087;&#1086;%20&#1072;&#1085;&#1082;&#1077;&#1090;&#1077;1_&#1054;&#1073;&#1091;&#1095;&#1077;&#1085;&#1080;&#107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ru-RU" dirty="0"/>
              <a:t>НИКО 2014</a:t>
            </a:r>
          </a:p>
        </c:rich>
      </c:tx>
      <c:layout>
        <c:manualLayout>
          <c:xMode val="edge"/>
          <c:yMode val="edge"/>
          <c:x val="0.15294701002266381"/>
          <c:y val="1.09688790027526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062552975633164"/>
          <c:y val="0.28721904977283569"/>
          <c:w val="0.83660309808022826"/>
          <c:h val="0.5320229129755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'[Индексы сводные( с новыми диаграммами) (4).xlsx]2018'!$A$63</c:f>
              <c:strCache>
                <c:ptCount val="1"/>
                <c:pt idx="0">
                  <c:v>НИКО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'[Индексы сводные( с новыми диаграммами) (4).xlsx]2018'!$B$63:$B$66</c:f>
              <c:strCache>
                <c:ptCount val="4"/>
                <c:pt idx="0">
                  <c:v>4 класс</c:v>
                </c:pt>
                <c:pt idx="1">
                  <c:v>5 класс</c:v>
                </c:pt>
                <c:pt idx="2">
                  <c:v>6 класс</c:v>
                </c:pt>
                <c:pt idx="3">
                  <c:v>7 класс</c:v>
                </c:pt>
              </c:strCache>
            </c:strRef>
          </c:cat>
          <c:val>
            <c:numRef>
              <c:f>'[Индексы сводные( с новыми диаграммами) (4).xlsx]2018'!$E$63:$E$66</c:f>
              <c:numCache>
                <c:formatCode>0.0%</c:formatCode>
                <c:ptCount val="4"/>
                <c:pt idx="0">
                  <c:v>6.0227054069655575E-2</c:v>
                </c:pt>
                <c:pt idx="1">
                  <c:v>0.19012120867239513</c:v>
                </c:pt>
                <c:pt idx="2">
                  <c:v>0.25131547476680216</c:v>
                </c:pt>
                <c:pt idx="3">
                  <c:v>0.35887338984182071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EE-3E48-8425-46ED9A75DA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517568"/>
        <c:axId val="42147840"/>
      </c:barChart>
      <c:catAx>
        <c:axId val="57517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2147840"/>
        <c:crosses val="autoZero"/>
        <c:auto val="1"/>
        <c:lblAlgn val="ctr"/>
        <c:lblOffset val="100"/>
        <c:noMultiLvlLbl val="0"/>
      </c:catAx>
      <c:valAx>
        <c:axId val="4214784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57517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ru-RU" sz="1800" b="1" i="0" baseline="0" dirty="0">
                <a:solidFill>
                  <a:schemeClr val="tx1"/>
                </a:solidFill>
                <a:effectLst/>
              </a:rPr>
              <a:t>Задания, в которых нет очевидных ответов</a:t>
            </a:r>
            <a:endParaRPr lang="ru-RU" sz="1800" b="1" dirty="0">
              <a:solidFill>
                <a:schemeClr val="tx1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5154079993575537E-2"/>
          <c:y val="0.13842186648487534"/>
          <c:w val="0.89968069366654124"/>
          <c:h val="0.835796885101077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BD4FF">
                <a:alpha val="8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  <a:alpha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5A-F442-97EA-9C54B3A17C0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  <a:alpha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D5A-F442-97EA-9C54B3A17C0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  <a:alpha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D5A-F442-97EA-9C54B3A17C0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  <a:alpha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D5A-F442-97EA-9C54B3A17C01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D5A-F442-97EA-9C54B3A17C01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D5A-F442-97EA-9C54B3A17C01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D5A-F442-97EA-9C54B3A17C01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D5A-F442-97EA-9C54B3A17C01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50000"/>
                  <a:alpha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D5A-F442-97EA-9C54B3A17C01}"/>
              </c:ext>
            </c:extLst>
          </c:dPt>
          <c:dLbls>
            <c:dLbl>
              <c:idx val="2"/>
              <c:layout>
                <c:manualLayout>
                  <c:x val="2.8161257116298678E-2"/>
                  <c:y val="4.687499711644949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136834885559515"/>
                      <c:h val="9.85781189358932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D5A-F442-97EA-9C54B3A17C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Сингапур</c:v>
                </c:pt>
                <c:pt idx="1">
                  <c:v>Япония</c:v>
                </c:pt>
                <c:pt idx="2">
                  <c:v>Эстония</c:v>
                </c:pt>
                <c:pt idx="3">
                  <c:v>Канада</c:v>
                </c:pt>
                <c:pt idx="4">
                  <c:v>Россия</c:v>
                </c:pt>
                <c:pt idx="5">
                  <c:v>Колумбия</c:v>
                </c:pt>
                <c:pt idx="6">
                  <c:v>Мексика</c:v>
                </c:pt>
                <c:pt idx="7">
                  <c:v>Бразилия</c:v>
                </c:pt>
                <c:pt idx="8">
                  <c:v>TALIS-18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0.35</c:v>
                </c:pt>
                <c:pt idx="1">
                  <c:v>0.16</c:v>
                </c:pt>
                <c:pt idx="2">
                  <c:v>0.16</c:v>
                </c:pt>
                <c:pt idx="3">
                  <c:v>0.32</c:v>
                </c:pt>
                <c:pt idx="4">
                  <c:v>0.57999999999999996</c:v>
                </c:pt>
                <c:pt idx="5">
                  <c:v>0.62</c:v>
                </c:pt>
                <c:pt idx="6">
                  <c:v>0.38</c:v>
                </c:pt>
                <c:pt idx="7">
                  <c:v>0.49</c:v>
                </c:pt>
                <c:pt idx="8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D5A-F442-97EA-9C54B3A17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372633176"/>
        <c:axId val="372630040"/>
      </c:barChart>
      <c:catAx>
        <c:axId val="3726331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72630040"/>
        <c:crosses val="autoZero"/>
        <c:auto val="1"/>
        <c:lblAlgn val="ctr"/>
        <c:lblOffset val="100"/>
        <c:noMultiLvlLbl val="0"/>
      </c:catAx>
      <c:valAx>
        <c:axId val="372630040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72633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9211200722703461"/>
          <c:y val="7.3093991566560559E-2"/>
          <c:w val="0.36622394736088809"/>
          <c:h val="0.848777937452144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Учителя, получившие образование в течение последних 5 лет</c:v>
                </c:pt>
              </c:strCache>
            </c:strRef>
          </c:tx>
          <c:spPr>
            <a:solidFill>
              <a:srgbClr val="0070C0">
                <a:alpha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Содержательная область некоторых или всех предметов, которые я преподаю  </c:v>
                </c:pt>
                <c:pt idx="1">
                  <c:v>Общая педагогика </c:v>
                </c:pt>
                <c:pt idx="2">
                  <c:v>Методики преподавания некоторых или всех предметов, которые я преподаю  </c:v>
                </c:pt>
                <c:pt idx="3">
                  <c:v>Педагогическая практика по некоторым или всем предметам, которые я преподаю  </c:v>
                </c:pt>
                <c:pt idx="4">
                  <c:v>Управление поведением учащихся, управление классом  </c:v>
                </c:pt>
                <c:pt idx="5">
                  <c:v>Преподавание в классах, разнородных по уровню способностей/подготовки учеников  </c:v>
                </c:pt>
                <c:pt idx="6">
                  <c:v>Обучение метапредметным навыкам</c:v>
                </c:pt>
                <c:pt idx="7">
                  <c:v>Мониторинг развития и обучения учащихся  </c:v>
                </c:pt>
                <c:pt idx="8">
                  <c:v>Использование в преподавании ИКТ</c:v>
                </c:pt>
                <c:pt idx="9">
                  <c:v>Преподавание в поликультурной или многоязычной среде  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0.95</c:v>
                </c:pt>
                <c:pt idx="1">
                  <c:v>0.93</c:v>
                </c:pt>
                <c:pt idx="2">
                  <c:v>0.92</c:v>
                </c:pt>
                <c:pt idx="3">
                  <c:v>0.88</c:v>
                </c:pt>
                <c:pt idx="4">
                  <c:v>0.78</c:v>
                </c:pt>
                <c:pt idx="5">
                  <c:v>0.71</c:v>
                </c:pt>
                <c:pt idx="6">
                  <c:v>0.82</c:v>
                </c:pt>
                <c:pt idx="7">
                  <c:v>0.71</c:v>
                </c:pt>
                <c:pt idx="8">
                  <c:v>0.95</c:v>
                </c:pt>
                <c:pt idx="9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6F-A74E-881B-4F2B322697A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 учителя</c:v>
                </c:pt>
              </c:strCache>
            </c:strRef>
          </c:tx>
          <c:spPr>
            <a:solidFill>
              <a:srgbClr val="C9E8FF">
                <a:alpha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Содержательная область некоторых или всех предметов, которые я преподаю  </c:v>
                </c:pt>
                <c:pt idx="1">
                  <c:v>Общая педагогика </c:v>
                </c:pt>
                <c:pt idx="2">
                  <c:v>Методики преподавания некоторых или всех предметов, которые я преподаю  </c:v>
                </c:pt>
                <c:pt idx="3">
                  <c:v>Педагогическая практика по некоторым или всем предметам, которые я преподаю  </c:v>
                </c:pt>
                <c:pt idx="4">
                  <c:v>Управление поведением учащихся, управление классом  </c:v>
                </c:pt>
                <c:pt idx="5">
                  <c:v>Преподавание в классах, разнородных по уровню способностей/подготовки учеников  </c:v>
                </c:pt>
                <c:pt idx="6">
                  <c:v>Обучение метапредметным навыкам</c:v>
                </c:pt>
                <c:pt idx="7">
                  <c:v>Мониторинг развития и обучения учащихся  </c:v>
                </c:pt>
                <c:pt idx="8">
                  <c:v>Использование в преподавании ИКТ</c:v>
                </c:pt>
                <c:pt idx="9">
                  <c:v>Преподавание в поликультурной или многоязычной среде  </c:v>
                </c:pt>
              </c:strCache>
            </c:strRef>
          </c:cat>
          <c:val>
            <c:numRef>
              <c:f>Лист1!$C$2:$C$11</c:f>
              <c:numCache>
                <c:formatCode>0%</c:formatCode>
                <c:ptCount val="10"/>
                <c:pt idx="0">
                  <c:v>0.97</c:v>
                </c:pt>
                <c:pt idx="1">
                  <c:v>0.97</c:v>
                </c:pt>
                <c:pt idx="2">
                  <c:v>0.96</c:v>
                </c:pt>
                <c:pt idx="3">
                  <c:v>0.94</c:v>
                </c:pt>
                <c:pt idx="4">
                  <c:v>0.72</c:v>
                </c:pt>
                <c:pt idx="5">
                  <c:v>0.73</c:v>
                </c:pt>
                <c:pt idx="6">
                  <c:v>0.71</c:v>
                </c:pt>
                <c:pt idx="7">
                  <c:v>0.7</c:v>
                </c:pt>
                <c:pt idx="8">
                  <c:v>0.69</c:v>
                </c:pt>
                <c:pt idx="9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6F-A74E-881B-4F2B322697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471819576"/>
        <c:axId val="475832936"/>
      </c:barChart>
      <c:catAx>
        <c:axId val="471819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475832936"/>
        <c:crosses val="autoZero"/>
        <c:auto val="1"/>
        <c:lblAlgn val="ctr"/>
        <c:lblOffset val="100"/>
        <c:noMultiLvlLbl val="0"/>
      </c:catAx>
      <c:valAx>
        <c:axId val="475832936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71819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2400"/>
            </a:pPr>
            <a:r>
              <a:rPr lang="ru-RU" sz="2400"/>
              <a:t>Результаты резильентных школ</a:t>
            </a:r>
          </a:p>
          <a:p>
            <a:pPr>
              <a:defRPr sz="2400"/>
            </a:pPr>
            <a:r>
              <a:rPr lang="ru-RU" sz="2400"/>
              <a:t>в региональной оценке по модели </a:t>
            </a:r>
            <a:r>
              <a:rPr lang="en-US" sz="2400"/>
              <a:t>PISA</a:t>
            </a:r>
            <a:endParaRPr lang="ru-RU" sz="24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6529889763779474E-2"/>
          <c:y val="0.19190342532104621"/>
          <c:w val="0.90000344356955375"/>
          <c:h val="0.623008685428517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Лист4!$A$26</c:f>
              <c:strCache>
                <c:ptCount val="1"/>
                <c:pt idx="0">
                  <c:v>Читательская грамотность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Лист4!$B$25:$E$25</c:f>
              <c:strCache>
                <c:ptCount val="3"/>
                <c:pt idx="1">
                  <c:v>Резильентные ОО</c:v>
                </c:pt>
                <c:pt idx="2">
                  <c:v>Нерезильентные ОО</c:v>
                </c:pt>
              </c:strCache>
            </c:strRef>
          </c:cat>
          <c:val>
            <c:numRef>
              <c:f>Лист4!$B$26:$E$26</c:f>
              <c:numCache>
                <c:formatCode>#,##0</c:formatCode>
                <c:ptCount val="4"/>
                <c:pt idx="1">
                  <c:v>485.82938748220897</c:v>
                </c:pt>
                <c:pt idx="2">
                  <c:v>439.93380452847458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EB-1E4D-98B6-C5670D307751}"/>
            </c:ext>
          </c:extLst>
        </c:ser>
        <c:ser>
          <c:idx val="1"/>
          <c:order val="1"/>
          <c:tx>
            <c:strRef>
              <c:f>Лист4!$A$27</c:f>
              <c:strCache>
                <c:ptCount val="1"/>
                <c:pt idx="0">
                  <c:v>Математическая грамотность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Лист4!$B$25:$E$25</c:f>
              <c:strCache>
                <c:ptCount val="3"/>
                <c:pt idx="1">
                  <c:v>Резильентные ОО</c:v>
                </c:pt>
                <c:pt idx="2">
                  <c:v>Нерезильентные ОО</c:v>
                </c:pt>
              </c:strCache>
            </c:strRef>
          </c:cat>
          <c:val>
            <c:numRef>
              <c:f>Лист4!$B$27:$E$27</c:f>
              <c:numCache>
                <c:formatCode>#,##0</c:formatCode>
                <c:ptCount val="4"/>
                <c:pt idx="1">
                  <c:v>488.68313863250864</c:v>
                </c:pt>
                <c:pt idx="2">
                  <c:v>446.9761458117581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EB-1E4D-98B6-C5670D307751}"/>
            </c:ext>
          </c:extLst>
        </c:ser>
        <c:ser>
          <c:idx val="2"/>
          <c:order val="2"/>
          <c:tx>
            <c:strRef>
              <c:f>Лист4!$A$28</c:f>
              <c:strCache>
                <c:ptCount val="1"/>
                <c:pt idx="0">
                  <c:v>Естественнонаучная грамотность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Лист4!$B$25:$E$25</c:f>
              <c:strCache>
                <c:ptCount val="3"/>
                <c:pt idx="1">
                  <c:v>Резильентные ОО</c:v>
                </c:pt>
                <c:pt idx="2">
                  <c:v>Нерезильентные ОО</c:v>
                </c:pt>
              </c:strCache>
            </c:strRef>
          </c:cat>
          <c:val>
            <c:numRef>
              <c:f>Лист4!$B$28:$E$28</c:f>
              <c:numCache>
                <c:formatCode>#,##0</c:formatCode>
                <c:ptCount val="4"/>
                <c:pt idx="1">
                  <c:v>481.84080933334997</c:v>
                </c:pt>
                <c:pt idx="2">
                  <c:v>442.29062345883625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EB-1E4D-98B6-C5670D3077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26875344"/>
        <c:axId val="426874224"/>
      </c:barChart>
      <c:lineChart>
        <c:grouping val="standard"/>
        <c:varyColors val="0"/>
        <c:ser>
          <c:idx val="3"/>
          <c:order val="3"/>
          <c:tx>
            <c:strRef>
              <c:f>Лист4!$A$29</c:f>
              <c:strCache>
                <c:ptCount val="1"/>
                <c:pt idx="0">
                  <c:v>Р Ч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lgDash"/>
              <a:round/>
            </a:ln>
            <a:effectLst/>
          </c:spPr>
          <c:marker>
            <c:symbol val="none"/>
          </c:marker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CEB-1E4D-98B6-C5670D3077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Лист4!$B$25:$E$25</c:f>
              <c:strCache>
                <c:ptCount val="3"/>
                <c:pt idx="1">
                  <c:v>Резильентные ОО</c:v>
                </c:pt>
                <c:pt idx="2">
                  <c:v>Нерезильентные ОО</c:v>
                </c:pt>
              </c:strCache>
            </c:strRef>
          </c:cat>
          <c:val>
            <c:numRef>
              <c:f>Лист4!$B$29:$E$29</c:f>
              <c:numCache>
                <c:formatCode>General</c:formatCode>
                <c:ptCount val="4"/>
                <c:pt idx="0">
                  <c:v>488</c:v>
                </c:pt>
                <c:pt idx="1">
                  <c:v>488</c:v>
                </c:pt>
                <c:pt idx="2">
                  <c:v>488</c:v>
                </c:pt>
                <c:pt idx="3">
                  <c:v>488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CEB-1E4D-98B6-C5670D307751}"/>
            </c:ext>
          </c:extLst>
        </c:ser>
        <c:ser>
          <c:idx val="4"/>
          <c:order val="4"/>
          <c:tx>
            <c:strRef>
              <c:f>Лист4!$A$30</c:f>
              <c:strCache>
                <c:ptCount val="1"/>
                <c:pt idx="0">
                  <c:v>РМ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prstDash val="lgDash"/>
              <a:round/>
            </a:ln>
            <a:effectLst/>
          </c:spPr>
          <c:marker>
            <c:symbol val="none"/>
          </c:marker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CEB-1E4D-98B6-C5670D3077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Лист4!$B$25:$E$25</c:f>
              <c:strCache>
                <c:ptCount val="3"/>
                <c:pt idx="1">
                  <c:v>Резильентные ОО</c:v>
                </c:pt>
                <c:pt idx="2">
                  <c:v>Нерезильентные ОО</c:v>
                </c:pt>
              </c:strCache>
            </c:strRef>
          </c:cat>
          <c:val>
            <c:numRef>
              <c:f>Лист4!$B$30:$E$30</c:f>
              <c:numCache>
                <c:formatCode>General</c:formatCode>
                <c:ptCount val="4"/>
                <c:pt idx="0">
                  <c:v>483</c:v>
                </c:pt>
                <c:pt idx="1">
                  <c:v>483</c:v>
                </c:pt>
                <c:pt idx="2">
                  <c:v>483</c:v>
                </c:pt>
                <c:pt idx="3">
                  <c:v>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CEB-1E4D-98B6-C5670D307751}"/>
            </c:ext>
          </c:extLst>
        </c:ser>
        <c:ser>
          <c:idx val="5"/>
          <c:order val="5"/>
          <c:tx>
            <c:strRef>
              <c:f>Лист4!$A$31</c:f>
              <c:strCache>
                <c:ptCount val="1"/>
                <c:pt idx="0">
                  <c:v>РЕ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prstDash val="lgDash"/>
              <a:round/>
            </a:ln>
            <a:effectLst/>
          </c:spPr>
          <c:marker>
            <c:symbol val="none"/>
          </c:marker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CEB-1E4D-98B6-C5670D3077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Лист4!$B$25:$E$25</c:f>
              <c:strCache>
                <c:ptCount val="3"/>
                <c:pt idx="1">
                  <c:v>Резильентные ОО</c:v>
                </c:pt>
                <c:pt idx="2">
                  <c:v>Нерезильентные ОО</c:v>
                </c:pt>
              </c:strCache>
            </c:strRef>
          </c:cat>
          <c:val>
            <c:numRef>
              <c:f>Лист4!$B$31:$E$31</c:f>
              <c:numCache>
                <c:formatCode>General</c:formatCode>
                <c:ptCount val="4"/>
                <c:pt idx="0">
                  <c:v>479</c:v>
                </c:pt>
                <c:pt idx="1">
                  <c:v>479</c:v>
                </c:pt>
                <c:pt idx="2">
                  <c:v>479</c:v>
                </c:pt>
                <c:pt idx="3">
                  <c:v>479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CEB-1E4D-98B6-C5670D3077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875344"/>
        <c:axId val="426874224"/>
      </c:lineChart>
      <c:catAx>
        <c:axId val="42687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800" b="1"/>
            </a:pPr>
            <a:endParaRPr lang="ru-RU"/>
          </a:p>
        </c:txPr>
        <c:crossAx val="426874224"/>
        <c:crosses val="autoZero"/>
        <c:auto val="1"/>
        <c:lblAlgn val="ctr"/>
        <c:lblOffset val="100"/>
        <c:noMultiLvlLbl val="0"/>
      </c:catAx>
      <c:valAx>
        <c:axId val="426874224"/>
        <c:scaling>
          <c:orientation val="minMax"/>
          <c:max val="490"/>
          <c:min val="42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42687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1.8878575932198426E-3"/>
          <c:y val="0.87206305836376152"/>
          <c:w val="0.99415039076819312"/>
          <c:h val="0.11029484090513929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ru-RU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800" b="1"/>
              <a:t>Проблемы, ограничивающие потенциал ОО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Р_неР_остОО!$G$2</c:f>
              <c:strCache>
                <c:ptCount val="1"/>
                <c:pt idx="0">
                  <c:v>Резильентные ОО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Р_неР_остОО!$A$129:$B$134</c:f>
              <c:multiLvlStrCache>
                <c:ptCount val="6"/>
                <c:lvl>
                  <c:pt idx="0">
                    <c:v>Совсем не ограничивает</c:v>
                  </c:pt>
                  <c:pt idx="1">
                    <c:v>В некоторой степени</c:v>
                  </c:pt>
                  <c:pt idx="2">
                    <c:v>Значительно и очень сильно</c:v>
                  </c:pt>
                  <c:pt idx="3">
                    <c:v>Совсем не ограничивает</c:v>
                  </c:pt>
                  <c:pt idx="4">
                    <c:v>В некоторой степени</c:v>
                  </c:pt>
                  <c:pt idx="5">
                    <c:v>Значительно и очень сильно</c:v>
                  </c:pt>
                </c:lvl>
                <c:lvl>
                  <c:pt idx="0">
                    <c:v>Нехватка времени для наставнической деятельности (общения с учителями)</c:v>
                  </c:pt>
                  <c:pt idx="3">
                    <c:v>Нехватка времени для общения с учениками</c:v>
                  </c:pt>
                </c:lvl>
              </c:multiLvlStrCache>
            </c:multiLvlStrRef>
          </c:cat>
          <c:val>
            <c:numRef>
              <c:f>Р_неР_остОО!$G$129:$G$134</c:f>
              <c:numCache>
                <c:formatCode>#,##0%</c:formatCode>
                <c:ptCount val="6"/>
                <c:pt idx="0">
                  <c:v>0.43333333333333335</c:v>
                </c:pt>
                <c:pt idx="1">
                  <c:v>0.40833333333333338</c:v>
                </c:pt>
                <c:pt idx="2">
                  <c:v>0.15833333333333333</c:v>
                </c:pt>
                <c:pt idx="3">
                  <c:v>0.5083333333333333</c:v>
                </c:pt>
                <c:pt idx="4">
                  <c:v>0.35833333333333334</c:v>
                </c:pt>
                <c:pt idx="5">
                  <c:v>0.13333333333333333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6C-BA4F-8227-D7527C5DCC98}"/>
            </c:ext>
          </c:extLst>
        </c:ser>
        <c:ser>
          <c:idx val="1"/>
          <c:order val="1"/>
          <c:tx>
            <c:strRef>
              <c:f>Р_неР_остОО!$H$2</c:f>
              <c:strCache>
                <c:ptCount val="1"/>
                <c:pt idx="0">
                  <c:v>Нерезильентные ОО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Р_неР_остОО!$A$129:$B$134</c:f>
              <c:multiLvlStrCache>
                <c:ptCount val="6"/>
                <c:lvl>
                  <c:pt idx="0">
                    <c:v>Совсем не ограничивает</c:v>
                  </c:pt>
                  <c:pt idx="1">
                    <c:v>В некоторой степени</c:v>
                  </c:pt>
                  <c:pt idx="2">
                    <c:v>Значительно и очень сильно</c:v>
                  </c:pt>
                  <c:pt idx="3">
                    <c:v>Совсем не ограничивает</c:v>
                  </c:pt>
                  <c:pt idx="4">
                    <c:v>В некоторой степени</c:v>
                  </c:pt>
                  <c:pt idx="5">
                    <c:v>Значительно и очень сильно</c:v>
                  </c:pt>
                </c:lvl>
                <c:lvl>
                  <c:pt idx="0">
                    <c:v>Нехватка времени для наставнической деятельности (общения с учителями)</c:v>
                  </c:pt>
                  <c:pt idx="3">
                    <c:v>Нехватка времени для общения с учениками</c:v>
                  </c:pt>
                </c:lvl>
              </c:multiLvlStrCache>
            </c:multiLvlStrRef>
          </c:cat>
          <c:val>
            <c:numRef>
              <c:f>Р_неР_остОО!$H$129:$H$134</c:f>
              <c:numCache>
                <c:formatCode>#,##0%</c:formatCode>
                <c:ptCount val="6"/>
                <c:pt idx="0">
                  <c:v>0.33448275862068966</c:v>
                </c:pt>
                <c:pt idx="1">
                  <c:v>0.48103448275862071</c:v>
                </c:pt>
                <c:pt idx="2">
                  <c:v>0.18448275862068969</c:v>
                </c:pt>
                <c:pt idx="3">
                  <c:v>0.40791738382099829</c:v>
                </c:pt>
                <c:pt idx="4">
                  <c:v>0.42168674698795189</c:v>
                </c:pt>
                <c:pt idx="5">
                  <c:v>0.1703958691910499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6C-BA4F-8227-D7527C5DCC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50789128"/>
        <c:axId val="650789520"/>
      </c:barChart>
      <c:catAx>
        <c:axId val="650789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0789520"/>
        <c:crosses val="autoZero"/>
        <c:auto val="1"/>
        <c:lblAlgn val="ctr"/>
        <c:lblOffset val="100"/>
        <c:noMultiLvlLbl val="0"/>
      </c:catAx>
      <c:valAx>
        <c:axId val="650789520"/>
        <c:scaling>
          <c:orientation val="minMax"/>
        </c:scaling>
        <c:delete val="0"/>
        <c:axPos val="l"/>
        <c:numFmt formatCode="#,##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0789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400" b="1"/>
              <a:t>Функционирование в ОО бесплатных кружков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Индексы!$G$2</c:f>
              <c:strCache>
                <c:ptCount val="1"/>
                <c:pt idx="0">
                  <c:v>Резильентные ОО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Индексы!$B$25:$B$27</c:f>
              <c:strCache>
                <c:ptCount val="3"/>
                <c:pt idx="0">
                  <c:v>бесплатные кружки отстутствуют</c:v>
                </c:pt>
                <c:pt idx="1">
                  <c:v>средний уровень кружковой актвности в ОО</c:v>
                </c:pt>
                <c:pt idx="2">
                  <c:v>высокий уровень кружковой активности в ОО</c:v>
                </c:pt>
              </c:strCache>
            </c:strRef>
          </c:cat>
          <c:val>
            <c:numRef>
              <c:f>Индексы!$G$25:$G$27</c:f>
              <c:numCache>
                <c:formatCode>#,##0%</c:formatCode>
                <c:ptCount val="3"/>
                <c:pt idx="0">
                  <c:v>0.27184466019417475</c:v>
                </c:pt>
                <c:pt idx="1">
                  <c:v>0.21359223300970873</c:v>
                </c:pt>
                <c:pt idx="2">
                  <c:v>0.5145631067961165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86-8646-B7C4-A83B4965502D}"/>
            </c:ext>
          </c:extLst>
        </c:ser>
        <c:ser>
          <c:idx val="1"/>
          <c:order val="1"/>
          <c:tx>
            <c:strRef>
              <c:f>Индексы!$H$2</c:f>
              <c:strCache>
                <c:ptCount val="1"/>
                <c:pt idx="0">
                  <c:v>Нерезильентные ОО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Индексы!$B$25:$B$27</c:f>
              <c:strCache>
                <c:ptCount val="3"/>
                <c:pt idx="0">
                  <c:v>бесплатные кружки отстутствуют</c:v>
                </c:pt>
                <c:pt idx="1">
                  <c:v>средний уровень кружковой актвности в ОО</c:v>
                </c:pt>
                <c:pt idx="2">
                  <c:v>высокий уровень кружковой активности в ОО</c:v>
                </c:pt>
              </c:strCache>
            </c:strRef>
          </c:cat>
          <c:val>
            <c:numRef>
              <c:f>Индексы!$H$25:$H$27</c:f>
              <c:numCache>
                <c:formatCode>#,##0%</c:formatCode>
                <c:ptCount val="3"/>
                <c:pt idx="0">
                  <c:v>0.38803088803088803</c:v>
                </c:pt>
                <c:pt idx="1">
                  <c:v>0.25482625482625482</c:v>
                </c:pt>
                <c:pt idx="2">
                  <c:v>0.35714285714285715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86-8646-B7C4-A83B496550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308392160"/>
        <c:axId val="308327008"/>
      </c:barChart>
      <c:catAx>
        <c:axId val="30839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8327008"/>
        <c:crosses val="autoZero"/>
        <c:auto val="1"/>
        <c:lblAlgn val="ctr"/>
        <c:lblOffset val="100"/>
        <c:noMultiLvlLbl val="0"/>
      </c:catAx>
      <c:valAx>
        <c:axId val="308327008"/>
        <c:scaling>
          <c:orientation val="minMax"/>
        </c:scaling>
        <c:delete val="0"/>
        <c:axPos val="l"/>
        <c:numFmt formatCode="#,##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8392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400" b="1">
                <a:solidFill>
                  <a:sysClr val="windowText" lastClr="000000"/>
                </a:solidFill>
              </a:rPr>
              <a:t>Доля директоров ОО, </a:t>
            </a:r>
            <a:r>
              <a:rPr lang="ru-RU" sz="2400" b="1" u="sng">
                <a:solidFill>
                  <a:sysClr val="windowText" lastClr="000000"/>
                </a:solidFill>
              </a:rPr>
              <a:t>не</a:t>
            </a:r>
            <a:r>
              <a:rPr lang="ru-RU" sz="2400" b="1">
                <a:solidFill>
                  <a:sysClr val="windowText" lastClr="000000"/>
                </a:solidFill>
              </a:rPr>
              <a:t> согласных с оценкой</a:t>
            </a:r>
          </a:p>
        </c:rich>
      </c:tx>
      <c:layout>
        <c:manualLayout>
          <c:xMode val="edge"/>
          <c:yMode val="edge"/>
          <c:x val="0.25331297709923661"/>
          <c:y val="1.64863445684958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8763348853839089"/>
          <c:y val="0.11847872580028546"/>
          <c:w val="0.46545736736468313"/>
          <c:h val="0.783564477509445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Р_неР_остОО!$L$83</c:f>
              <c:strCache>
                <c:ptCount val="1"/>
                <c:pt idx="0">
                  <c:v>Резильентные ОО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Р_неР_остОО!$K$84:$K$87</c:f>
              <c:strCache>
                <c:ptCount val="4"/>
                <c:pt idx="0">
                  <c:v>В ОО достаточная скорость доступа в Интернет</c:v>
                </c:pt>
                <c:pt idx="1">
                  <c:v>Имеются ресурсы, позволяющие учителям научиться пользоваться цифровыми устройствами</c:v>
                </c:pt>
                <c:pt idx="2">
                  <c:v>Учителя имеют навыки для использования цифровых устройств в образовательном процессе</c:v>
                </c:pt>
                <c:pt idx="3">
                  <c:v>Учителей стимулируют внедрять цифровые устройства в процесс преподавания</c:v>
                </c:pt>
              </c:strCache>
            </c:strRef>
          </c:cat>
          <c:val>
            <c:numRef>
              <c:f>Р_неР_остОО!$L$84:$L$87</c:f>
              <c:numCache>
                <c:formatCode>#,##0%</c:formatCode>
                <c:ptCount val="4"/>
                <c:pt idx="0">
                  <c:v>0.49166666666666664</c:v>
                </c:pt>
                <c:pt idx="1">
                  <c:v>0.13333333333333333</c:v>
                </c:pt>
                <c:pt idx="2">
                  <c:v>7.4999999999999997E-2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09-D249-842B-F409C17AD63B}"/>
            </c:ext>
          </c:extLst>
        </c:ser>
        <c:ser>
          <c:idx val="1"/>
          <c:order val="1"/>
          <c:tx>
            <c:strRef>
              <c:f>Р_неР_остОО!$M$83</c:f>
              <c:strCache>
                <c:ptCount val="1"/>
                <c:pt idx="0">
                  <c:v>Нерезильентные ОО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Р_неР_остОО!$K$84:$K$87</c:f>
              <c:strCache>
                <c:ptCount val="4"/>
                <c:pt idx="0">
                  <c:v>В ОО достаточная скорость доступа в Интернет</c:v>
                </c:pt>
                <c:pt idx="1">
                  <c:v>Имеются ресурсы, позволяющие учителям научиться пользоваться цифровыми устройствами</c:v>
                </c:pt>
                <c:pt idx="2">
                  <c:v>Учителя имеют навыки для использования цифровых устройств в образовательном процессе</c:v>
                </c:pt>
                <c:pt idx="3">
                  <c:v>Учителей стимулируют внедрять цифровые устройства в процесс преподавания</c:v>
                </c:pt>
              </c:strCache>
            </c:strRef>
          </c:cat>
          <c:val>
            <c:numRef>
              <c:f>Р_неР_остОО!$M$84:$M$87</c:f>
              <c:numCache>
                <c:formatCode>#,##0%</c:formatCode>
                <c:ptCount val="4"/>
                <c:pt idx="0">
                  <c:v>0.43868739205526774</c:v>
                </c:pt>
                <c:pt idx="1">
                  <c:v>0.24352331606217617</c:v>
                </c:pt>
                <c:pt idx="2">
                  <c:v>0.10880829015544041</c:v>
                </c:pt>
                <c:pt idx="3">
                  <c:v>0.12089810017271158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09-D249-842B-F409C17AD6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303527616"/>
        <c:axId val="296698160"/>
      </c:barChart>
      <c:catAx>
        <c:axId val="303527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6698160"/>
        <c:crosses val="autoZero"/>
        <c:auto val="1"/>
        <c:lblAlgn val="ctr"/>
        <c:lblOffset val="100"/>
        <c:noMultiLvlLbl val="0"/>
      </c:catAx>
      <c:valAx>
        <c:axId val="296698160"/>
        <c:scaling>
          <c:orientation val="minMax"/>
          <c:max val="0.5"/>
        </c:scaling>
        <c:delete val="0"/>
        <c:axPos val="b"/>
        <c:numFmt formatCode="#,##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352761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744049795633136"/>
          <c:y val="0.15026475997294744"/>
          <c:w val="0.26480924404573264"/>
          <c:h val="0.12091456295162453"/>
        </c:manualLayout>
      </c:layout>
      <c:overlay val="0"/>
      <c:spPr>
        <a:noFill/>
        <a:ln>
          <a:solidFill>
            <a:schemeClr val="bg1">
              <a:lumMod val="6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2000"/>
            </a:pPr>
            <a:r>
              <a:rPr lang="ru-RU" sz="2000" dirty="0"/>
              <a:t>ВПР 2017-2018 (одна параллель)</a:t>
            </a:r>
          </a:p>
        </c:rich>
      </c:tx>
      <c:layout>
        <c:manualLayout>
          <c:xMode val="edge"/>
          <c:yMode val="edge"/>
          <c:x val="1.0032627690751913E-3"/>
          <c:y val="1.958121246368222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628404202818192"/>
          <c:y val="0.28933490335516898"/>
          <c:w val="0.63474731762618064"/>
          <c:h val="0.5479163247389692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'[Индексы сводные( с новыми диаграммами) (4).xlsx]2018'!$B$85:$B$87</c:f>
              <c:strCache>
                <c:ptCount val="3"/>
                <c:pt idx="0">
                  <c:v>4 класс</c:v>
                </c:pt>
                <c:pt idx="1">
                  <c:v>5 класс</c:v>
                </c:pt>
                <c:pt idx="2">
                  <c:v>6 класс</c:v>
                </c:pt>
              </c:strCache>
            </c:strRef>
          </c:cat>
          <c:val>
            <c:numRef>
              <c:f>'[Индексы сводные( с новыми диаграммами) (4).xlsx]2018'!$E$85:$E$87</c:f>
              <c:numCache>
                <c:formatCode>0.0%</c:formatCode>
                <c:ptCount val="3"/>
                <c:pt idx="0">
                  <c:v>4.7218847062658498E-2</c:v>
                </c:pt>
                <c:pt idx="1">
                  <c:v>0.19960829632356059</c:v>
                </c:pt>
                <c:pt idx="2">
                  <c:v>0.31993476461710724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04-0741-8595-D1EA768A3B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018944"/>
        <c:axId val="42149568"/>
      </c:barChart>
      <c:catAx>
        <c:axId val="56018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2149568"/>
        <c:crosses val="autoZero"/>
        <c:auto val="1"/>
        <c:lblAlgn val="ctr"/>
        <c:lblOffset val="100"/>
        <c:noMultiLvlLbl val="0"/>
      </c:catAx>
      <c:valAx>
        <c:axId val="4214956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56018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966854223393107"/>
          <c:y val="4.8403737806389839E-2"/>
          <c:w val="0.85594452247131891"/>
          <c:h val="0.692920909316302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Лист1!$E$6</c:f>
              <c:strCache>
                <c:ptCount val="1"/>
                <c:pt idx="0">
                  <c:v>Ср. % вып_2</c:v>
                </c:pt>
              </c:strCache>
            </c:strRef>
          </c:tx>
          <c:spPr>
            <a:ln w="25400">
              <a:solidFill>
                <a:srgbClr val="000000"/>
              </a:solidFill>
              <a:prstDash val="lgDash"/>
            </a:ln>
          </c:spPr>
          <c:marker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Лист1!$B$7:$B$26</c:f>
              <c:strCache>
                <c:ptCount val="20"/>
                <c:pt idx="0">
                  <c:v>1K1</c:v>
                </c:pt>
                <c:pt idx="1">
                  <c:v>1K2</c:v>
                </c:pt>
                <c:pt idx="2">
                  <c:v>2</c:v>
                </c:pt>
                <c:pt idx="3">
                  <c:v>3К1</c:v>
                </c:pt>
                <c:pt idx="4">
                  <c:v>3К2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12К1</c:v>
                </c:pt>
                <c:pt idx="14">
                  <c:v>12К2</c:v>
                </c:pt>
                <c:pt idx="15">
                  <c:v>13К1</c:v>
                </c:pt>
                <c:pt idx="16">
                  <c:v>13К2</c:v>
                </c:pt>
                <c:pt idx="17">
                  <c:v>14</c:v>
                </c:pt>
                <c:pt idx="18">
                  <c:v>15К1</c:v>
                </c:pt>
                <c:pt idx="19">
                  <c:v>15К2</c:v>
                </c:pt>
              </c:strCache>
            </c:strRef>
          </c:cat>
          <c:val>
            <c:numRef>
              <c:f>Лист1!$E$7:$E$26</c:f>
              <c:numCache>
                <c:formatCode>General</c:formatCode>
                <c:ptCount val="20"/>
                <c:pt idx="0">
                  <c:v>11.9</c:v>
                </c:pt>
                <c:pt idx="1">
                  <c:v>52</c:v>
                </c:pt>
                <c:pt idx="2">
                  <c:v>12.1</c:v>
                </c:pt>
                <c:pt idx="3">
                  <c:v>38.200000000000003</c:v>
                </c:pt>
                <c:pt idx="4">
                  <c:v>20</c:v>
                </c:pt>
                <c:pt idx="5">
                  <c:v>44.5</c:v>
                </c:pt>
                <c:pt idx="6">
                  <c:v>40.700000000000003</c:v>
                </c:pt>
                <c:pt idx="7">
                  <c:v>25.1</c:v>
                </c:pt>
                <c:pt idx="8">
                  <c:v>20.2</c:v>
                </c:pt>
                <c:pt idx="9">
                  <c:v>19.3</c:v>
                </c:pt>
                <c:pt idx="10">
                  <c:v>39.5</c:v>
                </c:pt>
                <c:pt idx="11">
                  <c:v>29.6</c:v>
                </c:pt>
                <c:pt idx="12">
                  <c:v>28.4</c:v>
                </c:pt>
                <c:pt idx="13">
                  <c:v>17.600000000000001</c:v>
                </c:pt>
                <c:pt idx="14">
                  <c:v>19.5</c:v>
                </c:pt>
                <c:pt idx="15">
                  <c:v>13.3</c:v>
                </c:pt>
                <c:pt idx="16">
                  <c:v>9</c:v>
                </c:pt>
                <c:pt idx="17">
                  <c:v>30.7</c:v>
                </c:pt>
                <c:pt idx="18">
                  <c:v>10.5</c:v>
                </c:pt>
                <c:pt idx="19">
                  <c:v>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B0-42A4-B9B7-096656E4FDF8}"/>
            </c:ext>
          </c:extLst>
        </c:ser>
        <c:ser>
          <c:idx val="1"/>
          <c:order val="1"/>
          <c:tx>
            <c:strRef>
              <c:f>Лист1!$F$6</c:f>
              <c:strCache>
                <c:ptCount val="1"/>
                <c:pt idx="0">
                  <c:v>Ср. % вып_3</c:v>
                </c:pt>
              </c:strCache>
            </c:strRef>
          </c:tx>
          <c:spPr>
            <a:ln w="38100">
              <a:solidFill>
                <a:srgbClr val="008000"/>
              </a:solidFill>
              <a:prstDash val="solid"/>
            </a:ln>
          </c:spPr>
          <c:marker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cat>
            <c:strRef>
              <c:f>Лист1!$B$7:$B$26</c:f>
              <c:strCache>
                <c:ptCount val="20"/>
                <c:pt idx="0">
                  <c:v>1K1</c:v>
                </c:pt>
                <c:pt idx="1">
                  <c:v>1K2</c:v>
                </c:pt>
                <c:pt idx="2">
                  <c:v>2</c:v>
                </c:pt>
                <c:pt idx="3">
                  <c:v>3К1</c:v>
                </c:pt>
                <c:pt idx="4">
                  <c:v>3К2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12К1</c:v>
                </c:pt>
                <c:pt idx="14">
                  <c:v>12К2</c:v>
                </c:pt>
                <c:pt idx="15">
                  <c:v>13К1</c:v>
                </c:pt>
                <c:pt idx="16">
                  <c:v>13К2</c:v>
                </c:pt>
                <c:pt idx="17">
                  <c:v>14</c:v>
                </c:pt>
                <c:pt idx="18">
                  <c:v>15К1</c:v>
                </c:pt>
                <c:pt idx="19">
                  <c:v>15К2</c:v>
                </c:pt>
              </c:strCache>
            </c:strRef>
          </c:cat>
          <c:val>
            <c:numRef>
              <c:f>Лист1!$F$7:$F$26</c:f>
              <c:numCache>
                <c:formatCode>General</c:formatCode>
                <c:ptCount val="20"/>
                <c:pt idx="0">
                  <c:v>41</c:v>
                </c:pt>
                <c:pt idx="1">
                  <c:v>79.7</c:v>
                </c:pt>
                <c:pt idx="2">
                  <c:v>43.1</c:v>
                </c:pt>
                <c:pt idx="3">
                  <c:v>77</c:v>
                </c:pt>
                <c:pt idx="4">
                  <c:v>61</c:v>
                </c:pt>
                <c:pt idx="5">
                  <c:v>64.7</c:v>
                </c:pt>
                <c:pt idx="6">
                  <c:v>66.099999999999994</c:v>
                </c:pt>
                <c:pt idx="7">
                  <c:v>45</c:v>
                </c:pt>
                <c:pt idx="8">
                  <c:v>44.7</c:v>
                </c:pt>
                <c:pt idx="9">
                  <c:v>45.6</c:v>
                </c:pt>
                <c:pt idx="10">
                  <c:v>63.7</c:v>
                </c:pt>
                <c:pt idx="11">
                  <c:v>57.7</c:v>
                </c:pt>
                <c:pt idx="12">
                  <c:v>51.3</c:v>
                </c:pt>
                <c:pt idx="13">
                  <c:v>49.1</c:v>
                </c:pt>
                <c:pt idx="14">
                  <c:v>50.8</c:v>
                </c:pt>
                <c:pt idx="15">
                  <c:v>49.5</c:v>
                </c:pt>
                <c:pt idx="16">
                  <c:v>38.700000000000003</c:v>
                </c:pt>
                <c:pt idx="17">
                  <c:v>68.3</c:v>
                </c:pt>
                <c:pt idx="18">
                  <c:v>27</c:v>
                </c:pt>
                <c:pt idx="19">
                  <c:v>19.7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B0-42A4-B9B7-096656E4FDF8}"/>
            </c:ext>
          </c:extLst>
        </c:ser>
        <c:ser>
          <c:idx val="2"/>
          <c:order val="2"/>
          <c:tx>
            <c:strRef>
              <c:f>Лист1!$G$6</c:f>
              <c:strCache>
                <c:ptCount val="1"/>
                <c:pt idx="0">
                  <c:v>Ср. % вып_4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Лист1!$B$7:$B$26</c:f>
              <c:strCache>
                <c:ptCount val="20"/>
                <c:pt idx="0">
                  <c:v>1K1</c:v>
                </c:pt>
                <c:pt idx="1">
                  <c:v>1K2</c:v>
                </c:pt>
                <c:pt idx="2">
                  <c:v>2</c:v>
                </c:pt>
                <c:pt idx="3">
                  <c:v>3К1</c:v>
                </c:pt>
                <c:pt idx="4">
                  <c:v>3К2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12К1</c:v>
                </c:pt>
                <c:pt idx="14">
                  <c:v>12К2</c:v>
                </c:pt>
                <c:pt idx="15">
                  <c:v>13К1</c:v>
                </c:pt>
                <c:pt idx="16">
                  <c:v>13К2</c:v>
                </c:pt>
                <c:pt idx="17">
                  <c:v>14</c:v>
                </c:pt>
                <c:pt idx="18">
                  <c:v>15К1</c:v>
                </c:pt>
                <c:pt idx="19">
                  <c:v>15К2</c:v>
                </c:pt>
              </c:strCache>
            </c:strRef>
          </c:cat>
          <c:val>
            <c:numRef>
              <c:f>Лист1!$G$7:$G$26</c:f>
              <c:numCache>
                <c:formatCode>General</c:formatCode>
                <c:ptCount val="20"/>
                <c:pt idx="0">
                  <c:v>69.8</c:v>
                </c:pt>
                <c:pt idx="1">
                  <c:v>92.1</c:v>
                </c:pt>
                <c:pt idx="2">
                  <c:v>77.8</c:v>
                </c:pt>
                <c:pt idx="3">
                  <c:v>93.5</c:v>
                </c:pt>
                <c:pt idx="4">
                  <c:v>88.1</c:v>
                </c:pt>
                <c:pt idx="5">
                  <c:v>80.099999999999994</c:v>
                </c:pt>
                <c:pt idx="6">
                  <c:v>84.7</c:v>
                </c:pt>
                <c:pt idx="7">
                  <c:v>64.900000000000006</c:v>
                </c:pt>
                <c:pt idx="8">
                  <c:v>69.7</c:v>
                </c:pt>
                <c:pt idx="9">
                  <c:v>71.099999999999994</c:v>
                </c:pt>
                <c:pt idx="10">
                  <c:v>77.8</c:v>
                </c:pt>
                <c:pt idx="11">
                  <c:v>76.400000000000006</c:v>
                </c:pt>
                <c:pt idx="12">
                  <c:v>69.599999999999994</c:v>
                </c:pt>
                <c:pt idx="13">
                  <c:v>76.7</c:v>
                </c:pt>
                <c:pt idx="14">
                  <c:v>76</c:v>
                </c:pt>
                <c:pt idx="15">
                  <c:v>81.900000000000006</c:v>
                </c:pt>
                <c:pt idx="16">
                  <c:v>73.400000000000006</c:v>
                </c:pt>
                <c:pt idx="17">
                  <c:v>86.1</c:v>
                </c:pt>
                <c:pt idx="18">
                  <c:v>49</c:v>
                </c:pt>
                <c:pt idx="19">
                  <c:v>43.5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FB0-42A4-B9B7-096656E4FDF8}"/>
            </c:ext>
          </c:extLst>
        </c:ser>
        <c:ser>
          <c:idx val="3"/>
          <c:order val="3"/>
          <c:tx>
            <c:strRef>
              <c:f>Лист1!$H$6</c:f>
              <c:strCache>
                <c:ptCount val="1"/>
                <c:pt idx="0">
                  <c:v>Ср. % вып_5</c:v>
                </c:pt>
              </c:strCache>
            </c:strRef>
          </c:tx>
          <c:spPr>
            <a:ln w="38100">
              <a:solidFill>
                <a:srgbClr val="FF00FF"/>
              </a:solidFill>
              <a:prstDash val="lgDash"/>
            </a:ln>
          </c:spPr>
          <c:marker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Лист1!$B$7:$B$26</c:f>
              <c:strCache>
                <c:ptCount val="20"/>
                <c:pt idx="0">
                  <c:v>1K1</c:v>
                </c:pt>
                <c:pt idx="1">
                  <c:v>1K2</c:v>
                </c:pt>
                <c:pt idx="2">
                  <c:v>2</c:v>
                </c:pt>
                <c:pt idx="3">
                  <c:v>3К1</c:v>
                </c:pt>
                <c:pt idx="4">
                  <c:v>3К2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12К1</c:v>
                </c:pt>
                <c:pt idx="14">
                  <c:v>12К2</c:v>
                </c:pt>
                <c:pt idx="15">
                  <c:v>13К1</c:v>
                </c:pt>
                <c:pt idx="16">
                  <c:v>13К2</c:v>
                </c:pt>
                <c:pt idx="17">
                  <c:v>14</c:v>
                </c:pt>
                <c:pt idx="18">
                  <c:v>15К1</c:v>
                </c:pt>
                <c:pt idx="19">
                  <c:v>15К2</c:v>
                </c:pt>
              </c:strCache>
            </c:strRef>
          </c:cat>
          <c:val>
            <c:numRef>
              <c:f>Лист1!$H$7:$H$26</c:f>
              <c:numCache>
                <c:formatCode>General</c:formatCode>
                <c:ptCount val="20"/>
                <c:pt idx="0">
                  <c:v>89.6</c:v>
                </c:pt>
                <c:pt idx="1">
                  <c:v>98</c:v>
                </c:pt>
                <c:pt idx="2">
                  <c:v>96.7</c:v>
                </c:pt>
                <c:pt idx="3">
                  <c:v>98.9</c:v>
                </c:pt>
                <c:pt idx="4">
                  <c:v>97.8</c:v>
                </c:pt>
                <c:pt idx="5">
                  <c:v>92.6</c:v>
                </c:pt>
                <c:pt idx="6">
                  <c:v>96.2</c:v>
                </c:pt>
                <c:pt idx="7">
                  <c:v>87.7</c:v>
                </c:pt>
                <c:pt idx="8">
                  <c:v>90.4</c:v>
                </c:pt>
                <c:pt idx="9">
                  <c:v>91.9</c:v>
                </c:pt>
                <c:pt idx="10">
                  <c:v>91.5</c:v>
                </c:pt>
                <c:pt idx="11">
                  <c:v>91.2</c:v>
                </c:pt>
                <c:pt idx="12">
                  <c:v>90.1</c:v>
                </c:pt>
                <c:pt idx="13">
                  <c:v>93.8</c:v>
                </c:pt>
                <c:pt idx="14">
                  <c:v>92.4</c:v>
                </c:pt>
                <c:pt idx="15">
                  <c:v>96</c:v>
                </c:pt>
                <c:pt idx="16">
                  <c:v>93.3</c:v>
                </c:pt>
                <c:pt idx="17">
                  <c:v>95</c:v>
                </c:pt>
                <c:pt idx="18">
                  <c:v>80</c:v>
                </c:pt>
                <c:pt idx="19">
                  <c:v>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FB0-42A4-B9B7-096656E4FDF8}"/>
            </c:ext>
          </c:extLst>
        </c:ser>
        <c:ser>
          <c:idx val="4"/>
          <c:order val="4"/>
          <c:tx>
            <c:strRef>
              <c:f>Лист1!$I$6</c:f>
              <c:strCache>
                <c:ptCount val="1"/>
                <c:pt idx="0">
                  <c:v>Уровень освоения</c:v>
                </c:pt>
              </c:strCache>
            </c:strRef>
          </c:tx>
          <c:spPr>
            <a:ln w="38100">
              <a:solidFill>
                <a:srgbClr val="FF0000"/>
              </a:solidFill>
              <a:prstDash val="lgDashDotDot"/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Лист1!$B$7:$B$26</c:f>
              <c:strCache>
                <c:ptCount val="20"/>
                <c:pt idx="0">
                  <c:v>1K1</c:v>
                </c:pt>
                <c:pt idx="1">
                  <c:v>1K2</c:v>
                </c:pt>
                <c:pt idx="2">
                  <c:v>2</c:v>
                </c:pt>
                <c:pt idx="3">
                  <c:v>3К1</c:v>
                </c:pt>
                <c:pt idx="4">
                  <c:v>3К2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12К1</c:v>
                </c:pt>
                <c:pt idx="14">
                  <c:v>12К2</c:v>
                </c:pt>
                <c:pt idx="15">
                  <c:v>13К1</c:v>
                </c:pt>
                <c:pt idx="16">
                  <c:v>13К2</c:v>
                </c:pt>
                <c:pt idx="17">
                  <c:v>14</c:v>
                </c:pt>
                <c:pt idx="18">
                  <c:v>15К1</c:v>
                </c:pt>
                <c:pt idx="19">
                  <c:v>15К2</c:v>
                </c:pt>
              </c:strCache>
            </c:strRef>
          </c:cat>
          <c:val>
            <c:numRef>
              <c:f>Лист1!$I$7:$I$26</c:f>
              <c:numCache>
                <c:formatCode>General</c:formatCode>
                <c:ptCount val="20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FB0-42A4-B9B7-096656E4FD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001088"/>
        <c:axId val="246867072"/>
      </c:lineChart>
      <c:catAx>
        <c:axId val="127001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6867072"/>
        <c:crosses val="autoZero"/>
        <c:auto val="1"/>
        <c:lblAlgn val="ctr"/>
        <c:lblOffset val="100"/>
        <c:noMultiLvlLbl val="0"/>
      </c:catAx>
      <c:valAx>
        <c:axId val="246867072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% выполнения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7001088"/>
        <c:crossesAt val="1"/>
        <c:crossBetween val="midCat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966854223393107"/>
          <c:y val="4.8456350564875045E-2"/>
          <c:w val="0.84591377065913742"/>
          <c:h val="0.7023331051009927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Лист1!$E$6</c:f>
              <c:strCache>
                <c:ptCount val="1"/>
                <c:pt idx="0">
                  <c:v>Ср. % вып_2</c:v>
                </c:pt>
              </c:strCache>
            </c:strRef>
          </c:tx>
          <c:spPr>
            <a:ln w="25400">
              <a:solidFill>
                <a:srgbClr val="000000"/>
              </a:solidFill>
              <a:prstDash val="lgDash"/>
            </a:ln>
          </c:spPr>
          <c:marker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Lit>
              <c:ptCount val="14"/>
              <c:pt idx="0">
                <c:v>3</c:v>
              </c:pt>
              <c:pt idx="1">
                <c:v>4(1)</c:v>
              </c:pt>
              <c:pt idx="2">
                <c:v>4(2)</c:v>
              </c:pt>
              <c:pt idx="3">
                <c:v>5(1)</c:v>
              </c:pt>
              <c:pt idx="4">
                <c:v>5(2)</c:v>
              </c:pt>
              <c:pt idx="5">
                <c:v>6(1)</c:v>
              </c:pt>
              <c:pt idx="6">
                <c:v>6(2)</c:v>
              </c:pt>
              <c:pt idx="7">
                <c:v>7(1)</c:v>
              </c:pt>
              <c:pt idx="8">
                <c:v>7(2)</c:v>
              </c:pt>
              <c:pt idx="9">
                <c:v>8</c:v>
              </c:pt>
              <c:pt idx="10">
                <c:v>9</c:v>
              </c:pt>
              <c:pt idx="11">
                <c:v>10</c:v>
              </c:pt>
              <c:pt idx="12">
                <c:v>11</c:v>
              </c:pt>
              <c:pt idx="13">
                <c:v>12</c:v>
              </c:pt>
            </c:strLit>
          </c:cat>
          <c:val>
            <c:numRef>
              <c:f>Лист1!$E$7:$E$20</c:f>
              <c:numCache>
                <c:formatCode>General</c:formatCode>
                <c:ptCount val="14"/>
                <c:pt idx="0">
                  <c:v>49.5</c:v>
                </c:pt>
                <c:pt idx="1">
                  <c:v>28.4</c:v>
                </c:pt>
                <c:pt idx="2">
                  <c:v>12.5</c:v>
                </c:pt>
                <c:pt idx="3">
                  <c:v>15.3</c:v>
                </c:pt>
                <c:pt idx="4">
                  <c:v>6.3</c:v>
                </c:pt>
                <c:pt idx="5">
                  <c:v>19.600000000000001</c:v>
                </c:pt>
                <c:pt idx="6">
                  <c:v>7.4</c:v>
                </c:pt>
                <c:pt idx="7">
                  <c:v>18</c:v>
                </c:pt>
                <c:pt idx="8">
                  <c:v>6.2</c:v>
                </c:pt>
                <c:pt idx="9">
                  <c:v>16.600000000000001</c:v>
                </c:pt>
                <c:pt idx="10">
                  <c:v>14.6</c:v>
                </c:pt>
                <c:pt idx="11">
                  <c:v>20.6</c:v>
                </c:pt>
                <c:pt idx="12">
                  <c:v>29.3</c:v>
                </c:pt>
                <c:pt idx="13">
                  <c:v>52.9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AC-4AEE-A050-515CA0A7BC32}"/>
            </c:ext>
          </c:extLst>
        </c:ser>
        <c:ser>
          <c:idx val="1"/>
          <c:order val="1"/>
          <c:tx>
            <c:strRef>
              <c:f>Лист1!$F$6</c:f>
              <c:strCache>
                <c:ptCount val="1"/>
                <c:pt idx="0">
                  <c:v>Ср. % вып_3</c:v>
                </c:pt>
              </c:strCache>
            </c:strRef>
          </c:tx>
          <c:spPr>
            <a:ln w="38100">
              <a:solidFill>
                <a:srgbClr val="008000"/>
              </a:solidFill>
              <a:prstDash val="solid"/>
            </a:ln>
          </c:spPr>
          <c:marker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val>
            <c:numRef>
              <c:f>Лист1!$F$7:$F$20</c:f>
              <c:numCache>
                <c:formatCode>General</c:formatCode>
                <c:ptCount val="14"/>
                <c:pt idx="0">
                  <c:v>67.8</c:v>
                </c:pt>
                <c:pt idx="1">
                  <c:v>67.099999999999994</c:v>
                </c:pt>
                <c:pt idx="2">
                  <c:v>38</c:v>
                </c:pt>
                <c:pt idx="3">
                  <c:v>44.7</c:v>
                </c:pt>
                <c:pt idx="4">
                  <c:v>27.3</c:v>
                </c:pt>
                <c:pt idx="5">
                  <c:v>49.1</c:v>
                </c:pt>
                <c:pt idx="6">
                  <c:v>31.6</c:v>
                </c:pt>
                <c:pt idx="7">
                  <c:v>42.7</c:v>
                </c:pt>
                <c:pt idx="8">
                  <c:v>26.8</c:v>
                </c:pt>
                <c:pt idx="9">
                  <c:v>37.799999999999997</c:v>
                </c:pt>
                <c:pt idx="10">
                  <c:v>30.9</c:v>
                </c:pt>
                <c:pt idx="11">
                  <c:v>49.1</c:v>
                </c:pt>
                <c:pt idx="12">
                  <c:v>55</c:v>
                </c:pt>
                <c:pt idx="13">
                  <c:v>83.3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AC-4AEE-A050-515CA0A7BC32}"/>
            </c:ext>
          </c:extLst>
        </c:ser>
        <c:ser>
          <c:idx val="2"/>
          <c:order val="2"/>
          <c:tx>
            <c:strRef>
              <c:f>Лист1!$G$6</c:f>
              <c:strCache>
                <c:ptCount val="1"/>
                <c:pt idx="0">
                  <c:v>Ср. % вып_4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val>
            <c:numRef>
              <c:f>Лист1!$G$7:$G$20</c:f>
              <c:numCache>
                <c:formatCode>General</c:formatCode>
                <c:ptCount val="14"/>
                <c:pt idx="0">
                  <c:v>78.400000000000006</c:v>
                </c:pt>
                <c:pt idx="1">
                  <c:v>88.7</c:v>
                </c:pt>
                <c:pt idx="2">
                  <c:v>64.599999999999994</c:v>
                </c:pt>
                <c:pt idx="3">
                  <c:v>75.099999999999994</c:v>
                </c:pt>
                <c:pt idx="4">
                  <c:v>59</c:v>
                </c:pt>
                <c:pt idx="5">
                  <c:v>79.5</c:v>
                </c:pt>
                <c:pt idx="6">
                  <c:v>70.2</c:v>
                </c:pt>
                <c:pt idx="7">
                  <c:v>77.3</c:v>
                </c:pt>
                <c:pt idx="8">
                  <c:v>66.7</c:v>
                </c:pt>
                <c:pt idx="9">
                  <c:v>59.6</c:v>
                </c:pt>
                <c:pt idx="10">
                  <c:v>46.3</c:v>
                </c:pt>
                <c:pt idx="11">
                  <c:v>68.8</c:v>
                </c:pt>
                <c:pt idx="12">
                  <c:v>66.8</c:v>
                </c:pt>
                <c:pt idx="13">
                  <c:v>94.5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EAC-4AEE-A050-515CA0A7BC32}"/>
            </c:ext>
          </c:extLst>
        </c:ser>
        <c:ser>
          <c:idx val="3"/>
          <c:order val="3"/>
          <c:tx>
            <c:strRef>
              <c:f>Лист1!$H$6</c:f>
              <c:strCache>
                <c:ptCount val="1"/>
                <c:pt idx="0">
                  <c:v>Ср. % вып_5</c:v>
                </c:pt>
              </c:strCache>
            </c:strRef>
          </c:tx>
          <c:spPr>
            <a:ln w="38100">
              <a:solidFill>
                <a:srgbClr val="FF00FF"/>
              </a:solidFill>
              <a:prstDash val="lgDash"/>
            </a:ln>
          </c:spPr>
          <c:marker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val>
            <c:numRef>
              <c:f>Лист1!$H$7:$H$20</c:f>
              <c:numCache>
                <c:formatCode>General</c:formatCode>
                <c:ptCount val="14"/>
                <c:pt idx="0">
                  <c:v>89.8</c:v>
                </c:pt>
                <c:pt idx="1">
                  <c:v>97.3</c:v>
                </c:pt>
                <c:pt idx="2">
                  <c:v>85.7</c:v>
                </c:pt>
                <c:pt idx="3">
                  <c:v>95.2</c:v>
                </c:pt>
                <c:pt idx="4">
                  <c:v>88.6</c:v>
                </c:pt>
                <c:pt idx="5">
                  <c:v>96.6</c:v>
                </c:pt>
                <c:pt idx="6">
                  <c:v>95.1</c:v>
                </c:pt>
                <c:pt idx="7">
                  <c:v>97.2</c:v>
                </c:pt>
                <c:pt idx="8">
                  <c:v>94.7</c:v>
                </c:pt>
                <c:pt idx="9">
                  <c:v>83.9</c:v>
                </c:pt>
                <c:pt idx="10">
                  <c:v>70.400000000000006</c:v>
                </c:pt>
                <c:pt idx="11">
                  <c:v>85.6</c:v>
                </c:pt>
                <c:pt idx="12">
                  <c:v>78.5</c:v>
                </c:pt>
                <c:pt idx="13">
                  <c:v>98.7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EAC-4AEE-A050-515CA0A7BC32}"/>
            </c:ext>
          </c:extLst>
        </c:ser>
        <c:ser>
          <c:idx val="4"/>
          <c:order val="4"/>
          <c:tx>
            <c:strRef>
              <c:f>Лист1!$I$6</c:f>
              <c:strCache>
                <c:ptCount val="1"/>
                <c:pt idx="0">
                  <c:v>Уровень освоения</c:v>
                </c:pt>
              </c:strCache>
            </c:strRef>
          </c:tx>
          <c:spPr>
            <a:ln w="38100">
              <a:solidFill>
                <a:srgbClr val="FF0000"/>
              </a:solidFill>
              <a:prstDash val="lgDashDotDot"/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val>
            <c:numRef>
              <c:f>Лист1!$I$7:$I$20</c:f>
              <c:numCache>
                <c:formatCode>General</c:formatCode>
                <c:ptCount val="14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EAC-4AEE-A050-515CA0A7BC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986752"/>
        <c:axId val="246865920"/>
      </c:lineChart>
      <c:catAx>
        <c:axId val="126986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/>
                  <a:t>Задания с кратким ответом</a:t>
                </a:r>
              </a:p>
            </c:rich>
          </c:tx>
          <c:layout>
            <c:manualLayout>
              <c:xMode val="edge"/>
              <c:yMode val="edge"/>
              <c:x val="0.33997547146335827"/>
              <c:y val="0.9034176020298052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246865920"/>
        <c:crosses val="autoZero"/>
        <c:auto val="1"/>
        <c:lblAlgn val="ctr"/>
        <c:lblOffset val="100"/>
        <c:noMultiLvlLbl val="0"/>
      </c:catAx>
      <c:valAx>
        <c:axId val="246865920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% выполнения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6986752"/>
        <c:crossesAt val="1"/>
        <c:crossBetween val="midCat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2964817702284016"/>
          <c:y val="8.3810472844499398E-2"/>
          <c:w val="0.64578535953138627"/>
          <c:h val="0.859798937355796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'[Диаграмма в Microsoft PowerPoint]Анкета_Итоговая отметка'!$V$128:$V$129</c:f>
              <c:strCache>
                <c:ptCount val="1"/>
                <c:pt idx="0">
                  <c:v>Итоговая отметка 2</c:v>
                </c:pt>
              </c:strCache>
            </c:strRef>
          </c:tx>
          <c:spPr>
            <a:solidFill>
              <a:srgbClr val="C0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'[Диаграмма в Microsoft PowerPoint]Анкета_Итоговая отметка'!$U$130:$U$147</c:f>
              <c:strCache>
                <c:ptCount val="18"/>
                <c:pt idx="0">
                  <c:v>рабочие профессии (столяр, слесарь)</c:v>
                </c:pt>
                <c:pt idx="1">
                  <c:v>сельское / лесное хозяйство</c:v>
                </c:pt>
                <c:pt idx="2">
                  <c:v>производство продуктов питания</c:v>
                </c:pt>
                <c:pt idx="3">
                  <c:v>производство тканей, пошив одежды</c:v>
                </c:pt>
                <c:pt idx="4">
                  <c:v>добыча полезных ископаемых</c:v>
                </c:pt>
                <c:pt idx="5">
                  <c:v>машино- и приборостроение</c:v>
                </c:pt>
                <c:pt idx="6">
                  <c:v>строительство</c:v>
                </c:pt>
                <c:pt idx="7">
                  <c:v>государственное управление</c:v>
                </c:pt>
                <c:pt idx="8">
                  <c:v>транспорт</c:v>
                </c:pt>
                <c:pt idx="9">
                  <c:v>военная служба / служба в МЧС</c:v>
                </c:pt>
                <c:pt idx="10">
                  <c:v>торговля, сфера услуг, сервис</c:v>
                </c:pt>
                <c:pt idx="11">
                  <c:v>полиция / прокуратура / суд</c:v>
                </c:pt>
                <c:pt idx="12">
                  <c:v>преподавание в школе / вузе</c:v>
                </c:pt>
                <c:pt idx="13">
                  <c:v>СМИ, журналистика</c:v>
                </c:pt>
                <c:pt idx="14">
                  <c:v>ИКТ и программирование</c:v>
                </c:pt>
                <c:pt idx="15">
                  <c:v>медицина</c:v>
                </c:pt>
                <c:pt idx="16">
                  <c:v>дизайн, ремесло, народные промыслы</c:v>
                </c:pt>
                <c:pt idx="17">
                  <c:v>ещё пока не знаю</c:v>
                </c:pt>
              </c:strCache>
            </c:strRef>
          </c:cat>
          <c:val>
            <c:numRef>
              <c:f>'[Диаграмма в Microsoft PowerPoint]Анкета_Итоговая отметка'!$V$130:$V$147</c:f>
              <c:numCache>
                <c:formatCode>###0%</c:formatCode>
                <c:ptCount val="18"/>
                <c:pt idx="0">
                  <c:v>0.27786259541984731</c:v>
                </c:pt>
                <c:pt idx="1">
                  <c:v>0.2213967310549777</c:v>
                </c:pt>
                <c:pt idx="2">
                  <c:v>0.21118721461187215</c:v>
                </c:pt>
                <c:pt idx="3">
                  <c:v>0.19889502762430941</c:v>
                </c:pt>
                <c:pt idx="4">
                  <c:v>0.19451585261353899</c:v>
                </c:pt>
                <c:pt idx="5">
                  <c:v>0.19421101774042954</c:v>
                </c:pt>
                <c:pt idx="6">
                  <c:v>0.18890074706510138</c:v>
                </c:pt>
                <c:pt idx="7">
                  <c:v>0.18800247371675943</c:v>
                </c:pt>
                <c:pt idx="8">
                  <c:v>0.17790530846484937</c:v>
                </c:pt>
                <c:pt idx="9">
                  <c:v>0.16960093896713616</c:v>
                </c:pt>
                <c:pt idx="10">
                  <c:v>0.16666666666666663</c:v>
                </c:pt>
                <c:pt idx="11">
                  <c:v>0.16299137104506228</c:v>
                </c:pt>
                <c:pt idx="12">
                  <c:v>0.14581983149708361</c:v>
                </c:pt>
                <c:pt idx="13">
                  <c:v>0.13963039014373715</c:v>
                </c:pt>
                <c:pt idx="14">
                  <c:v>0.12688614540466392</c:v>
                </c:pt>
                <c:pt idx="15">
                  <c:v>0.12421580928481807</c:v>
                </c:pt>
                <c:pt idx="16">
                  <c:v>0.10713090056913291</c:v>
                </c:pt>
                <c:pt idx="17">
                  <c:v>0.13723284589426321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5E-A94D-A715-93EF28231110}"/>
            </c:ext>
          </c:extLst>
        </c:ser>
        <c:ser>
          <c:idx val="1"/>
          <c:order val="1"/>
          <c:tx>
            <c:strRef>
              <c:f>'[Диаграмма в Microsoft PowerPoint]Анкета_Итоговая отметка'!$W$128:$W$129</c:f>
              <c:strCache>
                <c:ptCount val="1"/>
                <c:pt idx="0">
                  <c:v>Итоговая отметка 3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'[Диаграмма в Microsoft PowerPoint]Анкета_Итоговая отметка'!$U$130:$U$147</c:f>
              <c:strCache>
                <c:ptCount val="18"/>
                <c:pt idx="0">
                  <c:v>рабочие профессии (столяр, слесарь)</c:v>
                </c:pt>
                <c:pt idx="1">
                  <c:v>сельское / лесное хозяйство</c:v>
                </c:pt>
                <c:pt idx="2">
                  <c:v>производство продуктов питания</c:v>
                </c:pt>
                <c:pt idx="3">
                  <c:v>производство тканей, пошив одежды</c:v>
                </c:pt>
                <c:pt idx="4">
                  <c:v>добыча полезных ископаемых</c:v>
                </c:pt>
                <c:pt idx="5">
                  <c:v>машино- и приборостроение</c:v>
                </c:pt>
                <c:pt idx="6">
                  <c:v>строительство</c:v>
                </c:pt>
                <c:pt idx="7">
                  <c:v>государственное управление</c:v>
                </c:pt>
                <c:pt idx="8">
                  <c:v>транспорт</c:v>
                </c:pt>
                <c:pt idx="9">
                  <c:v>военная служба / служба в МЧС</c:v>
                </c:pt>
                <c:pt idx="10">
                  <c:v>торговля, сфера услуг, сервис</c:v>
                </c:pt>
                <c:pt idx="11">
                  <c:v>полиция / прокуратура / суд</c:v>
                </c:pt>
                <c:pt idx="12">
                  <c:v>преподавание в школе / вузе</c:v>
                </c:pt>
                <c:pt idx="13">
                  <c:v>СМИ, журналистика</c:v>
                </c:pt>
                <c:pt idx="14">
                  <c:v>ИКТ и программирование</c:v>
                </c:pt>
                <c:pt idx="15">
                  <c:v>медицина</c:v>
                </c:pt>
                <c:pt idx="16">
                  <c:v>дизайн, ремесло, народные промыслы</c:v>
                </c:pt>
                <c:pt idx="17">
                  <c:v>ещё пока не знаю</c:v>
                </c:pt>
              </c:strCache>
            </c:strRef>
          </c:cat>
          <c:val>
            <c:numRef>
              <c:f>'[Диаграмма в Microsoft PowerPoint]Анкета_Итоговая отметка'!$W$130:$W$147</c:f>
              <c:numCache>
                <c:formatCode>###0%</c:formatCode>
                <c:ptCount val="18"/>
                <c:pt idx="0">
                  <c:v>0.47022900763358777</c:v>
                </c:pt>
                <c:pt idx="1">
                  <c:v>0.48142644873699852</c:v>
                </c:pt>
                <c:pt idx="2">
                  <c:v>0.48401826484018268</c:v>
                </c:pt>
                <c:pt idx="3">
                  <c:v>0.45303867403314918</c:v>
                </c:pt>
                <c:pt idx="4">
                  <c:v>0.50471293916023996</c:v>
                </c:pt>
                <c:pt idx="5">
                  <c:v>0.51167133520074692</c:v>
                </c:pt>
                <c:pt idx="6">
                  <c:v>0.5314834578441836</c:v>
                </c:pt>
                <c:pt idx="7">
                  <c:v>0.48794063079777367</c:v>
                </c:pt>
                <c:pt idx="8">
                  <c:v>0.53084648493543762</c:v>
                </c:pt>
                <c:pt idx="9">
                  <c:v>0.5369718309859155</c:v>
                </c:pt>
                <c:pt idx="10">
                  <c:v>0.46802325581395349</c:v>
                </c:pt>
                <c:pt idx="11">
                  <c:v>0.50751038670501758</c:v>
                </c:pt>
                <c:pt idx="12">
                  <c:v>0.46143875567077125</c:v>
                </c:pt>
                <c:pt idx="13">
                  <c:v>0.44969199178644764</c:v>
                </c:pt>
                <c:pt idx="14">
                  <c:v>0.48182441700960221</c:v>
                </c:pt>
                <c:pt idx="15">
                  <c:v>0.49466750313676289</c:v>
                </c:pt>
                <c:pt idx="16">
                  <c:v>0.46468028121861399</c:v>
                </c:pt>
                <c:pt idx="17">
                  <c:v>0.51923509561304837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5E-A94D-A715-93EF28231110}"/>
            </c:ext>
          </c:extLst>
        </c:ser>
        <c:ser>
          <c:idx val="2"/>
          <c:order val="2"/>
          <c:tx>
            <c:strRef>
              <c:f>'[Диаграмма в Microsoft PowerPoint]Анкета_Итоговая отметка'!$X$128:$X$129</c:f>
              <c:strCache>
                <c:ptCount val="1"/>
                <c:pt idx="0">
                  <c:v>Итоговая отметка 4</c:v>
                </c:pt>
              </c:strCache>
            </c:strRef>
          </c:tx>
          <c:spPr>
            <a:solidFill>
              <a:srgbClr val="4BACC6">
                <a:lumMod val="60000"/>
                <a:lumOff val="4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'[Диаграмма в Microsoft PowerPoint]Анкета_Итоговая отметка'!$U$130:$U$147</c:f>
              <c:strCache>
                <c:ptCount val="18"/>
                <c:pt idx="0">
                  <c:v>рабочие профессии (столяр, слесарь)</c:v>
                </c:pt>
                <c:pt idx="1">
                  <c:v>сельское / лесное хозяйство</c:v>
                </c:pt>
                <c:pt idx="2">
                  <c:v>производство продуктов питания</c:v>
                </c:pt>
                <c:pt idx="3">
                  <c:v>производство тканей, пошив одежды</c:v>
                </c:pt>
                <c:pt idx="4">
                  <c:v>добыча полезных ископаемых</c:v>
                </c:pt>
                <c:pt idx="5">
                  <c:v>машино- и приборостроение</c:v>
                </c:pt>
                <c:pt idx="6">
                  <c:v>строительство</c:v>
                </c:pt>
                <c:pt idx="7">
                  <c:v>государственное управление</c:v>
                </c:pt>
                <c:pt idx="8">
                  <c:v>транспорт</c:v>
                </c:pt>
                <c:pt idx="9">
                  <c:v>военная служба / служба в МЧС</c:v>
                </c:pt>
                <c:pt idx="10">
                  <c:v>торговля, сфера услуг, сервис</c:v>
                </c:pt>
                <c:pt idx="11">
                  <c:v>полиция / прокуратура / суд</c:v>
                </c:pt>
                <c:pt idx="12">
                  <c:v>преподавание в школе / вузе</c:v>
                </c:pt>
                <c:pt idx="13">
                  <c:v>СМИ, журналистика</c:v>
                </c:pt>
                <c:pt idx="14">
                  <c:v>ИКТ и программирование</c:v>
                </c:pt>
                <c:pt idx="15">
                  <c:v>медицина</c:v>
                </c:pt>
                <c:pt idx="16">
                  <c:v>дизайн, ремесло, народные промыслы</c:v>
                </c:pt>
                <c:pt idx="17">
                  <c:v>ещё пока не знаю</c:v>
                </c:pt>
              </c:strCache>
            </c:strRef>
          </c:cat>
          <c:val>
            <c:numRef>
              <c:f>'[Диаграмма в Microsoft PowerPoint]Анкета_Итоговая отметка'!$X$130:$X$147</c:f>
              <c:numCache>
                <c:formatCode>###0%</c:formatCode>
                <c:ptCount val="18"/>
                <c:pt idx="0">
                  <c:v>0.23511450381679388</c:v>
                </c:pt>
                <c:pt idx="1">
                  <c:v>0.28231797919762258</c:v>
                </c:pt>
                <c:pt idx="2">
                  <c:v>0.27968036529680368</c:v>
                </c:pt>
                <c:pt idx="3">
                  <c:v>0.318232044198895</c:v>
                </c:pt>
                <c:pt idx="4">
                  <c:v>0.28963153384747214</c:v>
                </c:pt>
                <c:pt idx="5">
                  <c:v>0.27264239028944909</c:v>
                </c:pt>
                <c:pt idx="6">
                  <c:v>0.26040554962646745</c:v>
                </c:pt>
                <c:pt idx="7">
                  <c:v>0.30303030303030304</c:v>
                </c:pt>
                <c:pt idx="8">
                  <c:v>0.27474892395982781</c:v>
                </c:pt>
                <c:pt idx="9">
                  <c:v>0.27406103286384975</c:v>
                </c:pt>
                <c:pt idx="10">
                  <c:v>0.33624031007751937</c:v>
                </c:pt>
                <c:pt idx="11">
                  <c:v>0.30936401406200065</c:v>
                </c:pt>
                <c:pt idx="12">
                  <c:v>0.3577446532728451</c:v>
                </c:pt>
                <c:pt idx="13">
                  <c:v>0.37919233401779601</c:v>
                </c:pt>
                <c:pt idx="14">
                  <c:v>0.36316872427983538</c:v>
                </c:pt>
                <c:pt idx="15">
                  <c:v>0.34974905897114178</c:v>
                </c:pt>
                <c:pt idx="16">
                  <c:v>0.38634081017743555</c:v>
                </c:pt>
                <c:pt idx="17">
                  <c:v>0.3185601799775028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5E-A94D-A715-93EF28231110}"/>
            </c:ext>
          </c:extLst>
        </c:ser>
        <c:ser>
          <c:idx val="3"/>
          <c:order val="3"/>
          <c:tx>
            <c:strRef>
              <c:f>'[Диаграмма в Microsoft PowerPoint]Анкета_Итоговая отметка'!$Y$128:$Y$129</c:f>
              <c:strCache>
                <c:ptCount val="1"/>
                <c:pt idx="0">
                  <c:v>Итоговая отметка 5</c:v>
                </c:pt>
              </c:strCache>
            </c:strRef>
          </c:tx>
          <c:spPr>
            <a:solidFill>
              <a:srgbClr val="9BBB5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7"/>
              <c:layout>
                <c:manualLayout>
                  <c:x val="-1.30047387424767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75E-A94D-A715-93EF282311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262F13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'[Диаграмма в Microsoft PowerPoint]Анкета_Итоговая отметка'!$U$130:$U$147</c:f>
              <c:strCache>
                <c:ptCount val="18"/>
                <c:pt idx="0">
                  <c:v>рабочие профессии (столяр, слесарь)</c:v>
                </c:pt>
                <c:pt idx="1">
                  <c:v>сельское / лесное хозяйство</c:v>
                </c:pt>
                <c:pt idx="2">
                  <c:v>производство продуктов питания</c:v>
                </c:pt>
                <c:pt idx="3">
                  <c:v>производство тканей, пошив одежды</c:v>
                </c:pt>
                <c:pt idx="4">
                  <c:v>добыча полезных ископаемых</c:v>
                </c:pt>
                <c:pt idx="5">
                  <c:v>машино- и приборостроение</c:v>
                </c:pt>
                <c:pt idx="6">
                  <c:v>строительство</c:v>
                </c:pt>
                <c:pt idx="7">
                  <c:v>государственное управление</c:v>
                </c:pt>
                <c:pt idx="8">
                  <c:v>транспорт</c:v>
                </c:pt>
                <c:pt idx="9">
                  <c:v>военная служба / служба в МЧС</c:v>
                </c:pt>
                <c:pt idx="10">
                  <c:v>торговля, сфера услуг, сервис</c:v>
                </c:pt>
                <c:pt idx="11">
                  <c:v>полиция / прокуратура / суд</c:v>
                </c:pt>
                <c:pt idx="12">
                  <c:v>преподавание в школе / вузе</c:v>
                </c:pt>
                <c:pt idx="13">
                  <c:v>СМИ, журналистика</c:v>
                </c:pt>
                <c:pt idx="14">
                  <c:v>ИКТ и программирование</c:v>
                </c:pt>
                <c:pt idx="15">
                  <c:v>медицина</c:v>
                </c:pt>
                <c:pt idx="16">
                  <c:v>дизайн, ремесло, народные промыслы</c:v>
                </c:pt>
                <c:pt idx="17">
                  <c:v>ещё пока не знаю</c:v>
                </c:pt>
              </c:strCache>
            </c:strRef>
          </c:cat>
          <c:val>
            <c:numRef>
              <c:f>'[Диаграмма в Microsoft PowerPoint]Анкета_Итоговая отметка'!$Y$130:$Y$147</c:f>
              <c:numCache>
                <c:formatCode>###0%</c:formatCode>
                <c:ptCount val="18"/>
                <c:pt idx="0">
                  <c:v>1.6793893129770993E-2</c:v>
                </c:pt>
                <c:pt idx="1">
                  <c:v>1.4858841010401186E-2</c:v>
                </c:pt>
                <c:pt idx="2">
                  <c:v>2.5114155251141551E-2</c:v>
                </c:pt>
                <c:pt idx="3">
                  <c:v>2.9834254143646408E-2</c:v>
                </c:pt>
                <c:pt idx="4">
                  <c:v>1.113967437874893E-2</c:v>
                </c:pt>
                <c:pt idx="5">
                  <c:v>2.1475256769374416E-2</c:v>
                </c:pt>
                <c:pt idx="6">
                  <c:v>1.9210245464247599E-2</c:v>
                </c:pt>
                <c:pt idx="7">
                  <c:v>2.1026592455163882E-2</c:v>
                </c:pt>
                <c:pt idx="8">
                  <c:v>1.6499282639885222E-2</c:v>
                </c:pt>
                <c:pt idx="9">
                  <c:v>1.936619718309859E-2</c:v>
                </c:pt>
                <c:pt idx="10">
                  <c:v>2.9069767441860465E-2</c:v>
                </c:pt>
                <c:pt idx="11">
                  <c:v>2.0134228187919462E-2</c:v>
                </c:pt>
                <c:pt idx="12">
                  <c:v>3.4996759559300067E-2</c:v>
                </c:pt>
                <c:pt idx="13">
                  <c:v>3.1485284052019162E-2</c:v>
                </c:pt>
                <c:pt idx="14">
                  <c:v>2.8120713305898493E-2</c:v>
                </c:pt>
                <c:pt idx="15">
                  <c:v>3.1367628607277293E-2</c:v>
                </c:pt>
                <c:pt idx="16">
                  <c:v>4.1848008034817544E-2</c:v>
                </c:pt>
                <c:pt idx="17">
                  <c:v>2.4971878515185605E-2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5E-A94D-A715-93EF28231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128662144"/>
        <c:axId val="145711488"/>
      </c:barChart>
      <c:catAx>
        <c:axId val="1286621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45711488"/>
        <c:crosses val="autoZero"/>
        <c:auto val="1"/>
        <c:lblAlgn val="ctr"/>
        <c:lblOffset val="100"/>
        <c:noMultiLvlLbl val="0"/>
      </c:catAx>
      <c:valAx>
        <c:axId val="145711488"/>
        <c:scaling>
          <c:orientation val="minMax"/>
          <c:max val="1"/>
        </c:scaling>
        <c:delete val="0"/>
        <c:axPos val="b"/>
        <c:numFmt formatCode="###0%" sourceLinked="1"/>
        <c:majorTickMark val="out"/>
        <c:minorTickMark val="none"/>
        <c:tickLblPos val="nextTo"/>
        <c:crossAx val="128662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>
                <a:solidFill>
                  <a:schemeClr val="tx1">
                    <a:lumMod val="85000"/>
                    <a:lumOff val="15000"/>
                  </a:schemeClr>
                </a:solidFill>
              </a:rPr>
              <a:t>Профориентация</a:t>
            </a:r>
            <a:r>
              <a:rPr lang="ru-RU" sz="2400" b="1" baseline="0">
                <a:solidFill>
                  <a:schemeClr val="tx1">
                    <a:lumMod val="85000"/>
                    <a:lumOff val="15000"/>
                  </a:schemeClr>
                </a:solidFill>
              </a:rPr>
              <a:t> в школах </a:t>
            </a:r>
            <a:endParaRPr lang="en-GB" sz="2400" b="1">
              <a:solidFill>
                <a:schemeClr val="tx1">
                  <a:lumMod val="85000"/>
                  <a:lumOff val="1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Sheet2!$B$88</c:f>
              <c:strCache>
                <c:ptCount val="1"/>
                <c:pt idx="0">
                  <c:v>профориентация не доступна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  <c:invertIfNegative val="0"/>
          <c:cat>
            <c:strRef>
              <c:f>Sheet2!$C$87:$F$87</c:f>
              <c:strCache>
                <c:ptCount val="4"/>
                <c:pt idx="0">
                  <c:v>Россия</c:v>
                </c:pt>
                <c:pt idx="1">
                  <c:v>ОЭСР</c:v>
                </c:pt>
                <c:pt idx="2">
                  <c:v>страны-лидеры PISA</c:v>
                </c:pt>
                <c:pt idx="3">
                  <c:v>страны-аутсайдеры PISA</c:v>
                </c:pt>
              </c:strCache>
            </c:strRef>
          </c:cat>
          <c:val>
            <c:numRef>
              <c:f>Sheet2!$C$88:$F$88</c:f>
              <c:numCache>
                <c:formatCode>0.0</c:formatCode>
                <c:ptCount val="4"/>
                <c:pt idx="0">
                  <c:v>0.5</c:v>
                </c:pt>
                <c:pt idx="1">
                  <c:v>6.6155007522899538</c:v>
                </c:pt>
                <c:pt idx="2">
                  <c:v>0.38503907917792629</c:v>
                </c:pt>
                <c:pt idx="3">
                  <c:v>10.702467214217776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06-0642-A949-2003E38A8400}"/>
            </c:ext>
          </c:extLst>
        </c:ser>
        <c:ser>
          <c:idx val="1"/>
          <c:order val="1"/>
          <c:tx>
            <c:strRef>
              <c:f>Sheet2!$B$89</c:f>
              <c:strCache>
                <c:ptCount val="1"/>
                <c:pt idx="0">
                  <c:v>все учителя ответственны за профориентацию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  <c:invertIfNegative val="0"/>
          <c:cat>
            <c:strRef>
              <c:f>Sheet2!$C$87:$F$87</c:f>
              <c:strCache>
                <c:ptCount val="4"/>
                <c:pt idx="0">
                  <c:v>Россия</c:v>
                </c:pt>
                <c:pt idx="1">
                  <c:v>ОЭСР</c:v>
                </c:pt>
                <c:pt idx="2">
                  <c:v>страны-лидеры PISA</c:v>
                </c:pt>
                <c:pt idx="3">
                  <c:v>страны-аутсайдеры PISA</c:v>
                </c:pt>
              </c:strCache>
            </c:strRef>
          </c:cat>
          <c:val>
            <c:numRef>
              <c:f>Sheet2!$C$89:$F$89</c:f>
              <c:numCache>
                <c:formatCode>0.0</c:formatCode>
                <c:ptCount val="4"/>
                <c:pt idx="0">
                  <c:v>37.4</c:v>
                </c:pt>
                <c:pt idx="1">
                  <c:v>30.385637372376369</c:v>
                </c:pt>
                <c:pt idx="2">
                  <c:v>39.804602160593134</c:v>
                </c:pt>
                <c:pt idx="3">
                  <c:v>47.759849553275089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06-0642-A949-2003E38A8400}"/>
            </c:ext>
          </c:extLst>
        </c:ser>
        <c:ser>
          <c:idx val="2"/>
          <c:order val="2"/>
          <c:tx>
            <c:strRef>
              <c:f>Sheet2!$B$90</c:f>
              <c:strCache>
                <c:ptCount val="1"/>
                <c:pt idx="0">
                  <c:v>специальные учителя ответственны за профориентацию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  <c:invertIfNegative val="0"/>
          <c:cat>
            <c:strRef>
              <c:f>Sheet2!$C$87:$F$87</c:f>
              <c:strCache>
                <c:ptCount val="4"/>
                <c:pt idx="0">
                  <c:v>Россия</c:v>
                </c:pt>
                <c:pt idx="1">
                  <c:v>ОЭСР</c:v>
                </c:pt>
                <c:pt idx="2">
                  <c:v>страны-лидеры PISA</c:v>
                </c:pt>
                <c:pt idx="3">
                  <c:v>страны-аутсайдеры PISA</c:v>
                </c:pt>
              </c:strCache>
            </c:strRef>
          </c:cat>
          <c:val>
            <c:numRef>
              <c:f>Sheet2!$C$90:$F$90</c:f>
              <c:numCache>
                <c:formatCode>0.0</c:formatCode>
                <c:ptCount val="4"/>
                <c:pt idx="0">
                  <c:v>63.6</c:v>
                </c:pt>
                <c:pt idx="1">
                  <c:v>38.6</c:v>
                </c:pt>
                <c:pt idx="2">
                  <c:v>43.012441796400921</c:v>
                </c:pt>
                <c:pt idx="3">
                  <c:v>34.188666513198633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06-0642-A949-2003E38A8400}"/>
            </c:ext>
          </c:extLst>
        </c:ser>
        <c:ser>
          <c:idx val="3"/>
          <c:order val="3"/>
          <c:tx>
            <c:strRef>
              <c:f>Sheet2!$B$91</c:f>
              <c:strCache>
                <c:ptCount val="1"/>
                <c:pt idx="0">
                  <c:v>один или больше карьерных консультантов – сотрудники школы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  <c:invertIfNegative val="0"/>
          <c:cat>
            <c:strRef>
              <c:f>Sheet2!$C$87:$F$87</c:f>
              <c:strCache>
                <c:ptCount val="4"/>
                <c:pt idx="0">
                  <c:v>Россия</c:v>
                </c:pt>
                <c:pt idx="1">
                  <c:v>ОЭСР</c:v>
                </c:pt>
                <c:pt idx="2">
                  <c:v>страны-лидеры PISA</c:v>
                </c:pt>
                <c:pt idx="3">
                  <c:v>страны-аутсайдеры PISA</c:v>
                </c:pt>
              </c:strCache>
            </c:strRef>
          </c:cat>
          <c:val>
            <c:numRef>
              <c:f>Sheet2!$C$91:$F$91</c:f>
              <c:numCache>
                <c:formatCode>0.0</c:formatCode>
                <c:ptCount val="4"/>
                <c:pt idx="0">
                  <c:v>27.1</c:v>
                </c:pt>
                <c:pt idx="1">
                  <c:v>46.7</c:v>
                </c:pt>
                <c:pt idx="2">
                  <c:v>51.281223709340296</c:v>
                </c:pt>
                <c:pt idx="3">
                  <c:v>24.419926006841802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06-0642-A949-2003E38A8400}"/>
            </c:ext>
          </c:extLst>
        </c:ser>
        <c:ser>
          <c:idx val="4"/>
          <c:order val="4"/>
          <c:tx>
            <c:strRef>
              <c:f>Sheet2!$B$92</c:f>
              <c:strCache>
                <c:ptCount val="1"/>
                <c:pt idx="0">
                  <c:v>один или больше карьерных консультантов регулярно посещают школу 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  <c:invertIfNegative val="0"/>
          <c:cat>
            <c:strRef>
              <c:f>Sheet2!$C$87:$F$87</c:f>
              <c:strCache>
                <c:ptCount val="4"/>
                <c:pt idx="0">
                  <c:v>Россия</c:v>
                </c:pt>
                <c:pt idx="1">
                  <c:v>ОЭСР</c:v>
                </c:pt>
                <c:pt idx="2">
                  <c:v>страны-лидеры PISA</c:v>
                </c:pt>
                <c:pt idx="3">
                  <c:v>страны-аутсайдеры PISA</c:v>
                </c:pt>
              </c:strCache>
            </c:strRef>
          </c:cat>
          <c:val>
            <c:numRef>
              <c:f>Sheet2!$C$92:$F$92</c:f>
              <c:numCache>
                <c:formatCode>0.0</c:formatCode>
                <c:ptCount val="4"/>
                <c:pt idx="0">
                  <c:v>35.200000000000003</c:v>
                </c:pt>
                <c:pt idx="1">
                  <c:v>18.100000000000001</c:v>
                </c:pt>
                <c:pt idx="2">
                  <c:v>19.873460909648099</c:v>
                </c:pt>
                <c:pt idx="3">
                  <c:v>21.42960829894945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06-0642-A949-2003E38A84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7812624"/>
        <c:axId val="647813016"/>
      </c:barChart>
      <c:catAx>
        <c:axId val="64781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7813016"/>
        <c:crosses val="autoZero"/>
        <c:auto val="1"/>
        <c:lblAlgn val="ctr"/>
        <c:lblOffset val="100"/>
        <c:noMultiLvlLbl val="0"/>
      </c:catAx>
      <c:valAx>
        <c:axId val="647813016"/>
        <c:scaling>
          <c:orientation val="minMax"/>
          <c:max val="6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781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800" b="0" i="0" baseline="0" dirty="0">
                <a:effectLst/>
              </a:rPr>
              <a:t>Результаты математической грамотности, уверенность в решении математических задач и мотивация к изучению математики</a:t>
            </a:r>
            <a:endParaRPr lang="ru-RU" sz="1800" dirty="0">
              <a:effectLst/>
            </a:endParaRPr>
          </a:p>
        </c:rich>
      </c:tx>
      <c:layout>
        <c:manualLayout>
          <c:xMode val="edge"/>
          <c:yMode val="edge"/>
          <c:x val="0.103218707015130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3716128725367457E-2"/>
          <c:y val="0.24184847680556787"/>
          <c:w val="0.86430913068618465"/>
          <c:h val="0.64320903978209298"/>
        </c:manualLayout>
      </c:layout>
      <c:barChart>
        <c:barDir val="col"/>
        <c:grouping val="clustered"/>
        <c:varyColors val="0"/>
        <c:ser>
          <c:idx val="4"/>
          <c:order val="4"/>
          <c:tx>
            <c:strRef>
              <c:f>Индексы!$M$88</c:f>
              <c:strCache>
                <c:ptCount val="1"/>
                <c:pt idx="0">
                  <c:v>% Низкая уверенность и низкая мотивация</c:v>
                </c:pt>
              </c:strCache>
            </c:strRef>
          </c:tx>
          <c:spPr>
            <a:solidFill>
              <a:schemeClr val="accent2">
                <a:alpha val="20000"/>
              </a:schemeClr>
            </a:solidFill>
            <a:ln w="9525"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cat>
            <c:strRef>
              <c:f>Индексы!$D$89:$D$103</c:f>
              <c:strCache>
                <c:ptCount val="14"/>
                <c:pt idx="0">
                  <c:v>Вологодская область</c:v>
                </c:pt>
                <c:pt idx="1">
                  <c:v>Ульяновская область</c:v>
                </c:pt>
                <c:pt idx="2">
                  <c:v>Томская область</c:v>
                </c:pt>
                <c:pt idx="3">
                  <c:v>Ямало-Ненецкий АО</c:v>
                </c:pt>
                <c:pt idx="4">
                  <c:v>Ивановская область</c:v>
                </c:pt>
                <c:pt idx="5">
                  <c:v>Липецкая область</c:v>
                </c:pt>
                <c:pt idx="6">
                  <c:v>Брянская область</c:v>
                </c:pt>
                <c:pt idx="7">
                  <c:v>Саратовская область</c:v>
                </c:pt>
                <c:pt idx="8">
                  <c:v>Краснодарский край</c:v>
                </c:pt>
                <c:pt idx="9">
                  <c:v>Республика Саха (Якутия)</c:v>
                </c:pt>
                <c:pt idx="10">
                  <c:v>Иркутская область</c:v>
                </c:pt>
                <c:pt idx="11">
                  <c:v>Республика Бурятия</c:v>
                </c:pt>
                <c:pt idx="12">
                  <c:v>Ставропольский край</c:v>
                </c:pt>
                <c:pt idx="13">
                  <c:v>Кабардино-Балкарская Респ.</c:v>
                </c:pt>
              </c:strCache>
              <c:extLst/>
            </c:strRef>
          </c:cat>
          <c:val>
            <c:numRef>
              <c:f>Индексы!$M$89:$M$103</c:f>
              <c:numCache>
                <c:formatCode>#,##0.0%</c:formatCode>
                <c:ptCount val="14"/>
                <c:pt idx="0">
                  <c:v>0.32681303743005835</c:v>
                </c:pt>
                <c:pt idx="1">
                  <c:v>0.3112156252151943</c:v>
                </c:pt>
                <c:pt idx="2">
                  <c:v>0.33976570392181943</c:v>
                </c:pt>
                <c:pt idx="3">
                  <c:v>0.30471625244844047</c:v>
                </c:pt>
                <c:pt idx="4">
                  <c:v>0.31920041635566077</c:v>
                </c:pt>
                <c:pt idx="5">
                  <c:v>0.26208104382160163</c:v>
                </c:pt>
                <c:pt idx="6">
                  <c:v>0.31076688621666959</c:v>
                </c:pt>
                <c:pt idx="7">
                  <c:v>0.29744593838626732</c:v>
                </c:pt>
                <c:pt idx="8">
                  <c:v>0.2690384369993038</c:v>
                </c:pt>
                <c:pt idx="9">
                  <c:v>0.33547046993939794</c:v>
                </c:pt>
                <c:pt idx="10">
                  <c:v>0.303502609317507</c:v>
                </c:pt>
                <c:pt idx="11">
                  <c:v>0.34354906084521469</c:v>
                </c:pt>
                <c:pt idx="12">
                  <c:v>0.33217168824674448</c:v>
                </c:pt>
                <c:pt idx="13">
                  <c:v>0.30798377991464532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271-AB47-BEDA-1004D9EBDB9F}"/>
            </c:ext>
          </c:extLst>
        </c:ser>
        <c:ser>
          <c:idx val="5"/>
          <c:order val="5"/>
          <c:tx>
            <c:strRef>
              <c:f>Индексы!$N$88</c:f>
              <c:strCache>
                <c:ptCount val="1"/>
                <c:pt idx="0">
                  <c:v>% Высокая уверенность и высокая мотивация</c:v>
                </c:pt>
              </c:strCache>
            </c:strRef>
          </c:tx>
          <c:spPr>
            <a:solidFill>
              <a:schemeClr val="accent1">
                <a:alpha val="20000"/>
              </a:schemeClr>
            </a:solidFill>
            <a:ln w="9525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Индексы!$D$89:$D$103</c:f>
              <c:strCache>
                <c:ptCount val="14"/>
                <c:pt idx="0">
                  <c:v>Вологодская область</c:v>
                </c:pt>
                <c:pt idx="1">
                  <c:v>Ульяновская область</c:v>
                </c:pt>
                <c:pt idx="2">
                  <c:v>Томская область</c:v>
                </c:pt>
                <c:pt idx="3">
                  <c:v>Ямало-Ненецкий АО</c:v>
                </c:pt>
                <c:pt idx="4">
                  <c:v>Ивановская область</c:v>
                </c:pt>
                <c:pt idx="5">
                  <c:v>Липецкая область</c:v>
                </c:pt>
                <c:pt idx="6">
                  <c:v>Брянская область</c:v>
                </c:pt>
                <c:pt idx="7">
                  <c:v>Саратовская область</c:v>
                </c:pt>
                <c:pt idx="8">
                  <c:v>Краснодарский край</c:v>
                </c:pt>
                <c:pt idx="9">
                  <c:v>Республика Саха (Якутия)</c:v>
                </c:pt>
                <c:pt idx="10">
                  <c:v>Иркутская область</c:v>
                </c:pt>
                <c:pt idx="11">
                  <c:v>Республика Бурятия</c:v>
                </c:pt>
                <c:pt idx="12">
                  <c:v>Ставропольский край</c:v>
                </c:pt>
                <c:pt idx="13">
                  <c:v>Кабардино-Балкарская Респ.</c:v>
                </c:pt>
              </c:strCache>
              <c:extLst/>
            </c:strRef>
          </c:cat>
          <c:val>
            <c:numRef>
              <c:f>Индексы!$N$89:$N$103</c:f>
              <c:numCache>
                <c:formatCode>#,##0.0%</c:formatCode>
                <c:ptCount val="14"/>
                <c:pt idx="0">
                  <c:v>0.16122850886583995</c:v>
                </c:pt>
                <c:pt idx="1">
                  <c:v>0.17276746356478714</c:v>
                </c:pt>
                <c:pt idx="2">
                  <c:v>0.16178580959695052</c:v>
                </c:pt>
                <c:pt idx="3">
                  <c:v>0.18818973278652679</c:v>
                </c:pt>
                <c:pt idx="4">
                  <c:v>0.15473301746969076</c:v>
                </c:pt>
                <c:pt idx="5">
                  <c:v>0.19465098521227367</c:v>
                </c:pt>
                <c:pt idx="6">
                  <c:v>0.17976057374235413</c:v>
                </c:pt>
                <c:pt idx="7">
                  <c:v>0.1994817610067724</c:v>
                </c:pt>
                <c:pt idx="8">
                  <c:v>0.21220582995566337</c:v>
                </c:pt>
                <c:pt idx="9">
                  <c:v>0.14514650210645882</c:v>
                </c:pt>
                <c:pt idx="10">
                  <c:v>0.17736835015305469</c:v>
                </c:pt>
                <c:pt idx="11">
                  <c:v>0.14961664743611955</c:v>
                </c:pt>
                <c:pt idx="12">
                  <c:v>0.16750447874378427</c:v>
                </c:pt>
                <c:pt idx="13">
                  <c:v>0.18547820317198291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271-AB47-BEDA-1004D9EBDB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833395024"/>
        <c:axId val="1643490976"/>
      </c:barChart>
      <c:lineChart>
        <c:grouping val="standard"/>
        <c:varyColors val="0"/>
        <c:ser>
          <c:idx val="0"/>
          <c:order val="0"/>
          <c:tx>
            <c:strRef>
              <c:f>Индексы!$H$88</c:f>
              <c:strCache>
                <c:ptCount val="1"/>
                <c:pt idx="0">
                  <c:v>Низкая уверенность и низкая мотивация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2"/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Индексы!$D$89:$D$103</c:f>
              <c:strCache>
                <c:ptCount val="14"/>
                <c:pt idx="0">
                  <c:v>Вологодская область</c:v>
                </c:pt>
                <c:pt idx="1">
                  <c:v>Ульяновская область</c:v>
                </c:pt>
                <c:pt idx="2">
                  <c:v>Томская область</c:v>
                </c:pt>
                <c:pt idx="3">
                  <c:v>Ямало-Ненецкий АО</c:v>
                </c:pt>
                <c:pt idx="4">
                  <c:v>Ивановская область</c:v>
                </c:pt>
                <c:pt idx="5">
                  <c:v>Липецкая область</c:v>
                </c:pt>
                <c:pt idx="6">
                  <c:v>Брянская область</c:v>
                </c:pt>
                <c:pt idx="7">
                  <c:v>Саратовская область</c:v>
                </c:pt>
                <c:pt idx="8">
                  <c:v>Краснодарский край</c:v>
                </c:pt>
                <c:pt idx="9">
                  <c:v>Республика Саха (Якутия)</c:v>
                </c:pt>
                <c:pt idx="10">
                  <c:v>Иркутская область</c:v>
                </c:pt>
                <c:pt idx="11">
                  <c:v>Республика Бурятия</c:v>
                </c:pt>
                <c:pt idx="12">
                  <c:v>Ставропольский край</c:v>
                </c:pt>
                <c:pt idx="13">
                  <c:v>Кабардино-Балкарская Респ.</c:v>
                </c:pt>
              </c:strCache>
              <c:extLst/>
            </c:strRef>
          </c:cat>
          <c:val>
            <c:numRef>
              <c:f>Индексы!$H$89:$H$103</c:f>
              <c:numCache>
                <c:formatCode>#,##0</c:formatCode>
                <c:ptCount val="14"/>
                <c:pt idx="0">
                  <c:v>461.25672822107191</c:v>
                </c:pt>
                <c:pt idx="1">
                  <c:v>461.8780276591034</c:v>
                </c:pt>
                <c:pt idx="2">
                  <c:v>454.18526724557609</c:v>
                </c:pt>
                <c:pt idx="3">
                  <c:v>449.34732934953382</c:v>
                </c:pt>
                <c:pt idx="4">
                  <c:v>452.42230060529818</c:v>
                </c:pt>
                <c:pt idx="5">
                  <c:v>446.78890053170221</c:v>
                </c:pt>
                <c:pt idx="6">
                  <c:v>443.63910274506276</c:v>
                </c:pt>
                <c:pt idx="7">
                  <c:v>443.48381500929565</c:v>
                </c:pt>
                <c:pt idx="8">
                  <c:v>441.12102588313269</c:v>
                </c:pt>
                <c:pt idx="9">
                  <c:v>436.63843645616583</c:v>
                </c:pt>
                <c:pt idx="10">
                  <c:v>438.49320754207241</c:v>
                </c:pt>
                <c:pt idx="11">
                  <c:v>439.01809677473545</c:v>
                </c:pt>
                <c:pt idx="12">
                  <c:v>432.48538699715027</c:v>
                </c:pt>
                <c:pt idx="13">
                  <c:v>429.27979735330263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E271-AB47-BEDA-1004D9EBDB9F}"/>
            </c:ext>
          </c:extLst>
        </c:ser>
        <c:ser>
          <c:idx val="1"/>
          <c:order val="1"/>
          <c:tx>
            <c:strRef>
              <c:f>Индексы!$J$88</c:f>
              <c:strCache>
                <c:ptCount val="1"/>
                <c:pt idx="0">
                  <c:v>Высокая уверенность и высокая мотивация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Индексы!$D$89:$D$103</c:f>
              <c:strCache>
                <c:ptCount val="14"/>
                <c:pt idx="0">
                  <c:v>Вологодская область</c:v>
                </c:pt>
                <c:pt idx="1">
                  <c:v>Ульяновская область</c:v>
                </c:pt>
                <c:pt idx="2">
                  <c:v>Томская область</c:v>
                </c:pt>
                <c:pt idx="3">
                  <c:v>Ямало-Ненецкий АО</c:v>
                </c:pt>
                <c:pt idx="4">
                  <c:v>Ивановская область</c:v>
                </c:pt>
                <c:pt idx="5">
                  <c:v>Липецкая область</c:v>
                </c:pt>
                <c:pt idx="6">
                  <c:v>Брянская область</c:v>
                </c:pt>
                <c:pt idx="7">
                  <c:v>Саратовская область</c:v>
                </c:pt>
                <c:pt idx="8">
                  <c:v>Краснодарский край</c:v>
                </c:pt>
                <c:pt idx="9">
                  <c:v>Республика Саха (Якутия)</c:v>
                </c:pt>
                <c:pt idx="10">
                  <c:v>Иркутская область</c:v>
                </c:pt>
                <c:pt idx="11">
                  <c:v>Республика Бурятия</c:v>
                </c:pt>
                <c:pt idx="12">
                  <c:v>Ставропольский край</c:v>
                </c:pt>
                <c:pt idx="13">
                  <c:v>Кабардино-Балкарская Респ.</c:v>
                </c:pt>
              </c:strCache>
              <c:extLst/>
            </c:strRef>
          </c:cat>
          <c:val>
            <c:numRef>
              <c:f>Индексы!$J$89:$J$103</c:f>
              <c:numCache>
                <c:formatCode>#,##0</c:formatCode>
                <c:ptCount val="14"/>
                <c:pt idx="0">
                  <c:v>533.5965629426164</c:v>
                </c:pt>
                <c:pt idx="1">
                  <c:v>533.55373038222842</c:v>
                </c:pt>
                <c:pt idx="2">
                  <c:v>524.2106913742515</c:v>
                </c:pt>
                <c:pt idx="3">
                  <c:v>523.1071164064922</c:v>
                </c:pt>
                <c:pt idx="4">
                  <c:v>522.59316493456697</c:v>
                </c:pt>
                <c:pt idx="5">
                  <c:v>518.15586655541597</c:v>
                </c:pt>
                <c:pt idx="6">
                  <c:v>512.93862429085959</c:v>
                </c:pt>
                <c:pt idx="7">
                  <c:v>511.13313191283612</c:v>
                </c:pt>
                <c:pt idx="8">
                  <c:v>509.5089535603355</c:v>
                </c:pt>
                <c:pt idx="9">
                  <c:v>497.59785743866115</c:v>
                </c:pt>
                <c:pt idx="10">
                  <c:v>497.29173315514657</c:v>
                </c:pt>
                <c:pt idx="11">
                  <c:v>496.90402679359727</c:v>
                </c:pt>
                <c:pt idx="12">
                  <c:v>488.77754122670052</c:v>
                </c:pt>
                <c:pt idx="13">
                  <c:v>469.21098798231333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E271-AB47-BEDA-1004D9EBDB9F}"/>
            </c:ext>
          </c:extLst>
        </c:ser>
        <c:ser>
          <c:idx val="2"/>
          <c:order val="2"/>
          <c:tx>
            <c:strRef>
              <c:f>Индексы!$K$88</c:f>
              <c:strCache>
                <c:ptCount val="1"/>
                <c:pt idx="0">
                  <c:v>р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lgDash"/>
              <a:round/>
            </a:ln>
            <a:effectLst/>
          </c:spPr>
          <c:marker>
            <c:symbol val="none"/>
          </c:marker>
          <c:cat>
            <c:strRef>
              <c:f>Индексы!$D$89:$D$103</c:f>
              <c:strCache>
                <c:ptCount val="14"/>
                <c:pt idx="0">
                  <c:v>Вологодская область</c:v>
                </c:pt>
                <c:pt idx="1">
                  <c:v>Ульяновская область</c:v>
                </c:pt>
                <c:pt idx="2">
                  <c:v>Томская область</c:v>
                </c:pt>
                <c:pt idx="3">
                  <c:v>Ямало-Ненецкий АО</c:v>
                </c:pt>
                <c:pt idx="4">
                  <c:v>Ивановская область</c:v>
                </c:pt>
                <c:pt idx="5">
                  <c:v>Липецкая область</c:v>
                </c:pt>
                <c:pt idx="6">
                  <c:v>Брянская область</c:v>
                </c:pt>
                <c:pt idx="7">
                  <c:v>Саратовская область</c:v>
                </c:pt>
                <c:pt idx="8">
                  <c:v>Краснодарский край</c:v>
                </c:pt>
                <c:pt idx="9">
                  <c:v>Республика Саха (Якутия)</c:v>
                </c:pt>
                <c:pt idx="10">
                  <c:v>Иркутская область</c:v>
                </c:pt>
                <c:pt idx="11">
                  <c:v>Республика Бурятия</c:v>
                </c:pt>
                <c:pt idx="12">
                  <c:v>Ставропольский край</c:v>
                </c:pt>
                <c:pt idx="13">
                  <c:v>Кабардино-Балкарская Респ.</c:v>
                </c:pt>
              </c:strCache>
              <c:extLst/>
            </c:strRef>
          </c:cat>
          <c:val>
            <c:numRef>
              <c:f>Индексы!$K$89:$K$103</c:f>
              <c:numCache>
                <c:formatCode>#,##0</c:formatCode>
                <c:ptCount val="14"/>
                <c:pt idx="0">
                  <c:v>454.48017322748456</c:v>
                </c:pt>
                <c:pt idx="1">
                  <c:v>454.48017322748456</c:v>
                </c:pt>
                <c:pt idx="2">
                  <c:v>454.48017322748456</c:v>
                </c:pt>
                <c:pt idx="3">
                  <c:v>454.48017322748456</c:v>
                </c:pt>
                <c:pt idx="4">
                  <c:v>454.48017322748456</c:v>
                </c:pt>
                <c:pt idx="5">
                  <c:v>454.48017322748456</c:v>
                </c:pt>
                <c:pt idx="6">
                  <c:v>454.48017322748456</c:v>
                </c:pt>
                <c:pt idx="7">
                  <c:v>454.48017322748456</c:v>
                </c:pt>
                <c:pt idx="8">
                  <c:v>454.48017322748456</c:v>
                </c:pt>
                <c:pt idx="9">
                  <c:v>454.48017322748456</c:v>
                </c:pt>
                <c:pt idx="10">
                  <c:v>454.48017322748456</c:v>
                </c:pt>
                <c:pt idx="11">
                  <c:v>454.48017322748456</c:v>
                </c:pt>
                <c:pt idx="12">
                  <c:v>454.48017322748456</c:v>
                </c:pt>
                <c:pt idx="13">
                  <c:v>454.48017322748456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4-E271-AB47-BEDA-1004D9EBDB9F}"/>
            </c:ext>
          </c:extLst>
        </c:ser>
        <c:ser>
          <c:idx val="3"/>
          <c:order val="3"/>
          <c:tx>
            <c:strRef>
              <c:f>Индексы!$L$88</c:f>
              <c:strCache>
                <c:ptCount val="1"/>
                <c:pt idx="0">
                  <c:v>р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lgDash"/>
              <a:round/>
            </a:ln>
            <a:effectLst/>
          </c:spPr>
          <c:marker>
            <c:symbol val="none"/>
          </c:marker>
          <c:cat>
            <c:strRef>
              <c:f>Индексы!$D$89:$D$103</c:f>
              <c:strCache>
                <c:ptCount val="14"/>
                <c:pt idx="0">
                  <c:v>Вологодская область</c:v>
                </c:pt>
                <c:pt idx="1">
                  <c:v>Ульяновская область</c:v>
                </c:pt>
                <c:pt idx="2">
                  <c:v>Томская область</c:v>
                </c:pt>
                <c:pt idx="3">
                  <c:v>Ямало-Ненецкий АО</c:v>
                </c:pt>
                <c:pt idx="4">
                  <c:v>Ивановская область</c:v>
                </c:pt>
                <c:pt idx="5">
                  <c:v>Липецкая область</c:v>
                </c:pt>
                <c:pt idx="6">
                  <c:v>Брянская область</c:v>
                </c:pt>
                <c:pt idx="7">
                  <c:v>Саратовская область</c:v>
                </c:pt>
                <c:pt idx="8">
                  <c:v>Краснодарский край</c:v>
                </c:pt>
                <c:pt idx="9">
                  <c:v>Республика Саха (Якутия)</c:v>
                </c:pt>
                <c:pt idx="10">
                  <c:v>Иркутская область</c:v>
                </c:pt>
                <c:pt idx="11">
                  <c:v>Республика Бурятия</c:v>
                </c:pt>
                <c:pt idx="12">
                  <c:v>Ставропольский край</c:v>
                </c:pt>
                <c:pt idx="13">
                  <c:v>Кабардино-Балкарская Респ.</c:v>
                </c:pt>
              </c:strCache>
              <c:extLst/>
            </c:strRef>
          </c:cat>
          <c:val>
            <c:numRef>
              <c:f>Индексы!$L$89:$L$103</c:f>
              <c:numCache>
                <c:formatCode>#,##0</c:formatCode>
                <c:ptCount val="14"/>
                <c:pt idx="0">
                  <c:v>516.51812979636361</c:v>
                </c:pt>
                <c:pt idx="1">
                  <c:v>516.51812979636361</c:v>
                </c:pt>
                <c:pt idx="2">
                  <c:v>516.51812979636361</c:v>
                </c:pt>
                <c:pt idx="3">
                  <c:v>516.51812979636361</c:v>
                </c:pt>
                <c:pt idx="4">
                  <c:v>516.51812979636361</c:v>
                </c:pt>
                <c:pt idx="5">
                  <c:v>516.51812979636361</c:v>
                </c:pt>
                <c:pt idx="6">
                  <c:v>516.51812979636361</c:v>
                </c:pt>
                <c:pt idx="7">
                  <c:v>516.51812979636361</c:v>
                </c:pt>
                <c:pt idx="8">
                  <c:v>516.51812979636361</c:v>
                </c:pt>
                <c:pt idx="9">
                  <c:v>516.51812979636361</c:v>
                </c:pt>
                <c:pt idx="10">
                  <c:v>516.51812979636361</c:v>
                </c:pt>
                <c:pt idx="11">
                  <c:v>516.51812979636361</c:v>
                </c:pt>
                <c:pt idx="12">
                  <c:v>516.51812979636361</c:v>
                </c:pt>
                <c:pt idx="13">
                  <c:v>516.51812979636361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5-E271-AB47-BEDA-1004D9EBDB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2382640"/>
        <c:axId val="1353695920"/>
      </c:lineChart>
      <c:catAx>
        <c:axId val="15023826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53695920"/>
        <c:crosses val="autoZero"/>
        <c:auto val="1"/>
        <c:lblAlgn val="ctr"/>
        <c:lblOffset val="100"/>
        <c:noMultiLvlLbl val="0"/>
      </c:catAx>
      <c:valAx>
        <c:axId val="1353695920"/>
        <c:scaling>
          <c:orientation val="minMax"/>
          <c:max val="540"/>
          <c:min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2382640"/>
        <c:crosses val="autoZero"/>
        <c:crossBetween val="between"/>
        <c:minorUnit val="10"/>
      </c:valAx>
      <c:valAx>
        <c:axId val="1643490976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3395024"/>
        <c:crosses val="max"/>
        <c:crossBetween val="between"/>
      </c:valAx>
      <c:catAx>
        <c:axId val="1833395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434909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5.080094011632316E-3"/>
          <c:y val="0.1181968209030051"/>
          <c:w val="0.98250358320065578"/>
          <c:h val="0.101717793750357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932389276623482E-2"/>
          <c:y val="9.612100634587685E-2"/>
          <c:w val="0.92785854894253861"/>
          <c:h val="0.755829583152771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Сингапур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Письменный отзыв к оценке</c:v>
                </c:pt>
                <c:pt idx="1">
                  <c:v>Собственная система оценивания</c:v>
                </c:pt>
                <c:pt idx="2">
                  <c:v>Предоставление неформальной обратной связи при выполнении учебных заданий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76.572900752398382</c:v>
                </c:pt>
                <c:pt idx="1">
                  <c:v>71.315098439820019</c:v>
                </c:pt>
                <c:pt idx="2">
                  <c:v>79.708156183330374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37-7346-98E9-2E6CDDCE616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Канада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Письменный отзыв к оценке</c:v>
                </c:pt>
                <c:pt idx="1">
                  <c:v>Собственная система оценивания</c:v>
                </c:pt>
                <c:pt idx="2">
                  <c:v>Предоставление неформальной обратной связи при выполнении учебных заданий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75.757900585127473</c:v>
                </c:pt>
                <c:pt idx="1">
                  <c:v>94.291456545498349</c:v>
                </c:pt>
                <c:pt idx="2">
                  <c:v>87.427953910958848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37-7346-98E9-2E6CDDCE616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Финляндия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Письменный отзыв к оценке</c:v>
                </c:pt>
                <c:pt idx="1">
                  <c:v>Собственная система оценивания</c:v>
                </c:pt>
                <c:pt idx="2">
                  <c:v>Предоставление неформальной обратной связи при выполнении учебных заданий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38.235970959644469</c:v>
                </c:pt>
                <c:pt idx="1">
                  <c:v>85.7683411972301</c:v>
                </c:pt>
                <c:pt idx="2">
                  <c:v>78.968717316129428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37-7346-98E9-2E6CDDCE616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Япония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244729338280569E-17"/>
                  <c:y val="0.1251767894534086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637-7346-98E9-2E6CDDCE61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Письменный отзыв к оценке</c:v>
                </c:pt>
                <c:pt idx="1">
                  <c:v>Собственная система оценивания</c:v>
                </c:pt>
                <c:pt idx="2">
                  <c:v>Предоставление неформальной обратной связи при выполнении учебных заданий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26.265266182443771</c:v>
                </c:pt>
                <c:pt idx="1">
                  <c:v>51.214014832971657</c:v>
                </c:pt>
                <c:pt idx="2">
                  <c:v>41.214572019859929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37-7346-98E9-2E6CDDCE616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rgbClr val="0070C0">
                <a:alpha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Письменный отзыв к оценке</c:v>
                </c:pt>
                <c:pt idx="1">
                  <c:v>Собственная система оценивания</c:v>
                </c:pt>
                <c:pt idx="2">
                  <c:v>Предоставление неформальной обратной связи при выполнении учебных заданий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15.66299253274914</c:v>
                </c:pt>
                <c:pt idx="1">
                  <c:v>38.64689829625069</c:v>
                </c:pt>
                <c:pt idx="2">
                  <c:v>68.669447296464995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37-7346-98E9-2E6CDDCE616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Бразилия</c:v>
                </c:pt>
              </c:strCache>
            </c:strRef>
          </c:tx>
          <c:spPr>
            <a:solidFill>
              <a:srgbClr val="C00000">
                <a:alpha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Письменный отзыв к оценке</c:v>
                </c:pt>
                <c:pt idx="1">
                  <c:v>Собственная система оценивания</c:v>
                </c:pt>
                <c:pt idx="2">
                  <c:v>Предоставление неформальной обратной связи при выполнении учебных заданий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73.037863244292993</c:v>
                </c:pt>
                <c:pt idx="1">
                  <c:v>94.093720734575371</c:v>
                </c:pt>
                <c:pt idx="2">
                  <c:v>84.447504212304921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37-7346-98E9-2E6CDDCE616E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Колумбия</c:v>
                </c:pt>
              </c:strCache>
            </c:strRef>
          </c:tx>
          <c:spPr>
            <a:solidFill>
              <a:srgbClr val="C00000">
                <a:alpha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Письменный отзыв к оценке</c:v>
                </c:pt>
                <c:pt idx="1">
                  <c:v>Собственная система оценивания</c:v>
                </c:pt>
                <c:pt idx="2">
                  <c:v>Предоставление неформальной обратной связи при выполнении учебных заданий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91.343571024747988</c:v>
                </c:pt>
                <c:pt idx="1">
                  <c:v>93.474875463882228</c:v>
                </c:pt>
                <c:pt idx="2">
                  <c:v>93.295004976910249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637-7346-98E9-2E6CDDCE616E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Грузия</c:v>
                </c:pt>
              </c:strCache>
            </c:strRef>
          </c:tx>
          <c:spPr>
            <a:solidFill>
              <a:srgbClr val="C00000">
                <a:alpha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Письменный отзыв к оценке</c:v>
                </c:pt>
                <c:pt idx="1">
                  <c:v>Собственная система оценивания</c:v>
                </c:pt>
                <c:pt idx="2">
                  <c:v>Предоставление неформальной обратной связи при выполнении учебных заданий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55.125698992248452</c:v>
                </c:pt>
                <c:pt idx="1">
                  <c:v>65.05380744326186</c:v>
                </c:pt>
                <c:pt idx="2">
                  <c:v>89.139752140505422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37-7346-98E9-2E6CDDCE6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12"/>
        <c:axId val="376216584"/>
        <c:axId val="376218544"/>
      </c:barChart>
      <c:catAx>
        <c:axId val="376216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218544"/>
        <c:crosses val="autoZero"/>
        <c:auto val="1"/>
        <c:lblAlgn val="ctr"/>
        <c:lblOffset val="100"/>
        <c:noMultiLvlLbl val="0"/>
      </c:catAx>
      <c:valAx>
        <c:axId val="37621854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216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+mn-lt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ru-RU" sz="1800" b="1" i="0" baseline="0" dirty="0">
                <a:solidFill>
                  <a:schemeClr val="tx1"/>
                </a:solidFill>
                <a:effectLst/>
              </a:rPr>
              <a:t>Задания, которые требуют критического мышления </a:t>
            </a:r>
            <a:endParaRPr lang="ru-RU" sz="1800" b="1" dirty="0">
              <a:solidFill>
                <a:schemeClr val="tx1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5154079993575537E-2"/>
          <c:y val="0.13842186648487534"/>
          <c:w val="0.72559185461553954"/>
          <c:h val="0.835796885101077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BD4FF">
                <a:alpha val="8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  <a:alpha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8E-1242-807E-43EE26A7E5B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  <a:alpha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8E-1242-807E-43EE26A7E5B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  <a:alpha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8E-1242-807E-43EE26A7E5B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  <a:alpha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8E-1242-807E-43EE26A7E5BB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28E-1242-807E-43EE26A7E5BB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28E-1242-807E-43EE26A7E5BB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28E-1242-807E-43EE26A7E5BB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28E-1242-807E-43EE26A7E5BB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50000"/>
                  <a:alpha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28E-1242-807E-43EE26A7E5BB}"/>
              </c:ext>
            </c:extLst>
          </c:dPt>
          <c:dLbls>
            <c:dLbl>
              <c:idx val="2"/>
              <c:layout>
                <c:manualLayout>
                  <c:x val="-2.2867345448705874E-3"/>
                  <c:y val="4.687499711644949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047236553325662"/>
                      <c:h val="9.85781189358932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28E-1242-807E-43EE26A7E5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Сингапур</c:v>
                </c:pt>
                <c:pt idx="1">
                  <c:v>Япония</c:v>
                </c:pt>
                <c:pt idx="2">
                  <c:v>Эстония</c:v>
                </c:pt>
                <c:pt idx="3">
                  <c:v>Канада</c:v>
                </c:pt>
                <c:pt idx="4">
                  <c:v>Россия</c:v>
                </c:pt>
                <c:pt idx="5">
                  <c:v>Колумбия</c:v>
                </c:pt>
                <c:pt idx="6">
                  <c:v>Мексика</c:v>
                </c:pt>
                <c:pt idx="7">
                  <c:v>Бразилия</c:v>
                </c:pt>
                <c:pt idx="8">
                  <c:v>TALIS-18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0.54</c:v>
                </c:pt>
                <c:pt idx="1">
                  <c:v>0.13</c:v>
                </c:pt>
                <c:pt idx="2">
                  <c:v>0.46</c:v>
                </c:pt>
                <c:pt idx="3">
                  <c:v>0.76</c:v>
                </c:pt>
                <c:pt idx="4">
                  <c:v>0.6</c:v>
                </c:pt>
                <c:pt idx="5">
                  <c:v>0.88</c:v>
                </c:pt>
                <c:pt idx="6">
                  <c:v>0.67</c:v>
                </c:pt>
                <c:pt idx="7">
                  <c:v>0.84</c:v>
                </c:pt>
                <c:pt idx="8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28E-1242-807E-43EE26A7E5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372630824"/>
        <c:axId val="372644544"/>
      </c:barChart>
      <c:catAx>
        <c:axId val="3726308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72644544"/>
        <c:crosses val="autoZero"/>
        <c:auto val="1"/>
        <c:lblAlgn val="ctr"/>
        <c:lblOffset val="100"/>
        <c:noMultiLvlLbl val="0"/>
      </c:catAx>
      <c:valAx>
        <c:axId val="372644544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72630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0.53063</cdr:x>
      <cdr:y>0.02289</cdr:y>
    </cdr:from>
    <cdr:to>
      <cdr:x>0.94853</cdr:x>
      <cdr:y>0.08417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3BDF2F18-AD4A-8945-82AC-4A079AD4B6D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257701" y="127066"/>
          <a:ext cx="3353171" cy="34017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0.29082</cdr:x>
      <cdr:y>0.01183</cdr:y>
    </cdr:from>
    <cdr:to>
      <cdr:x>0.51634</cdr:x>
      <cdr:y>0.07255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70502" y="62607"/>
          <a:ext cx="1760711" cy="3213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/>
            <a:t>Отметка НИКО: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0.80306</cdr:x>
      <cdr:y>0.4008</cdr:y>
    </cdr:from>
    <cdr:to>
      <cdr:x>1</cdr:x>
      <cdr:y>0.49665</cdr:y>
    </cdr:to>
    <cdr:grpSp>
      <cdr:nvGrpSpPr>
        <cdr:cNvPr id="8" name="Группа 7">
          <a:extLst xmlns:a="http://schemas.openxmlformats.org/drawingml/2006/main">
            <a:ext uri="{FF2B5EF4-FFF2-40B4-BE49-F238E27FC236}">
              <a16:creationId xmlns:a16="http://schemas.microsoft.com/office/drawing/2014/main" id="{572FF99F-594D-3248-8BDE-30690E31241B}"/>
            </a:ext>
          </a:extLst>
        </cdr:cNvPr>
        <cdr:cNvGrpSpPr/>
      </cdr:nvGrpSpPr>
      <cdr:grpSpPr>
        <a:xfrm xmlns:a="http://schemas.openxmlformats.org/drawingml/2006/main">
          <a:off x="7371171" y="2119126"/>
          <a:ext cx="1807684" cy="506782"/>
          <a:chOff x="3800476" y="3405189"/>
          <a:chExt cx="1257300" cy="295274"/>
        </a:xfrm>
      </cdr:grpSpPr>
      <cdr:cxnSp macro="">
        <cdr:nvCxnSpPr>
          <cdr:cNvPr id="9" name="Прямая соединительная линия 8">
            <a:extLst xmlns:a="http://schemas.openxmlformats.org/drawingml/2006/main">
              <a:ext uri="{FF2B5EF4-FFF2-40B4-BE49-F238E27FC236}">
                <a16:creationId xmlns:a16="http://schemas.microsoft.com/office/drawing/2014/main" id="{84F9ABE2-927F-CD40-ACF1-0A22A6D9BCF8}"/>
              </a:ext>
            </a:extLst>
          </cdr:cNvPr>
          <cdr:cNvCxnSpPr/>
        </cdr:nvCxnSpPr>
        <cdr:spPr>
          <a:xfrm xmlns:a="http://schemas.openxmlformats.org/drawingml/2006/main">
            <a:off x="3800476" y="3414714"/>
            <a:ext cx="304800" cy="0"/>
          </a:xfrm>
          <a:prstGeom xmlns:a="http://schemas.openxmlformats.org/drawingml/2006/main" prst="line">
            <a:avLst/>
          </a:prstGeom>
          <a:ln xmlns:a="http://schemas.openxmlformats.org/drawingml/2006/main" w="25400">
            <a:prstDash val="dash"/>
          </a:ln>
        </cdr:spPr>
        <cdr:style>
          <a:lnRef xmlns:a="http://schemas.openxmlformats.org/drawingml/2006/main" idx="3">
            <a:schemeClr val="accent6"/>
          </a:lnRef>
          <a:fillRef xmlns:a="http://schemas.openxmlformats.org/drawingml/2006/main" idx="0">
            <a:schemeClr val="accent6"/>
          </a:fillRef>
          <a:effectRef xmlns:a="http://schemas.openxmlformats.org/drawingml/2006/main" idx="2">
            <a:schemeClr val="accent6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0" name="Прямая соединительная линия 9">
            <a:extLst xmlns:a="http://schemas.openxmlformats.org/drawingml/2006/main">
              <a:ext uri="{FF2B5EF4-FFF2-40B4-BE49-F238E27FC236}">
                <a16:creationId xmlns:a16="http://schemas.microsoft.com/office/drawing/2014/main" id="{C608D7D5-A682-264F-A567-03E75D4078B6}"/>
              </a:ext>
            </a:extLst>
          </cdr:cNvPr>
          <cdr:cNvCxnSpPr/>
        </cdr:nvCxnSpPr>
        <cdr:spPr>
          <a:xfrm xmlns:a="http://schemas.openxmlformats.org/drawingml/2006/main">
            <a:off x="3800476" y="3538539"/>
            <a:ext cx="304800" cy="0"/>
          </a:xfrm>
          <a:prstGeom xmlns:a="http://schemas.openxmlformats.org/drawingml/2006/main" prst="line">
            <a:avLst/>
          </a:prstGeom>
          <a:ln xmlns:a="http://schemas.openxmlformats.org/drawingml/2006/main" w="25400">
            <a:solidFill>
              <a:schemeClr val="accent1">
                <a:lumMod val="75000"/>
              </a:schemeClr>
            </a:solidFill>
            <a:prstDash val="dash"/>
          </a:ln>
        </cdr:spPr>
        <cdr:style>
          <a:lnRef xmlns:a="http://schemas.openxmlformats.org/drawingml/2006/main" idx="3">
            <a:schemeClr val="accent6"/>
          </a:lnRef>
          <a:fillRef xmlns:a="http://schemas.openxmlformats.org/drawingml/2006/main" idx="0">
            <a:schemeClr val="accent6"/>
          </a:fillRef>
          <a:effectRef xmlns:a="http://schemas.openxmlformats.org/drawingml/2006/main" idx="2">
            <a:schemeClr val="accent6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1" name="Прямая соединительная линия 10">
            <a:extLst xmlns:a="http://schemas.openxmlformats.org/drawingml/2006/main">
              <a:ext uri="{FF2B5EF4-FFF2-40B4-BE49-F238E27FC236}">
                <a16:creationId xmlns:a16="http://schemas.microsoft.com/office/drawing/2014/main" id="{D2917F0D-58BB-9647-B00B-1A5785EA9256}"/>
              </a:ext>
            </a:extLst>
          </cdr:cNvPr>
          <cdr:cNvCxnSpPr/>
        </cdr:nvCxnSpPr>
        <cdr:spPr>
          <a:xfrm xmlns:a="http://schemas.openxmlformats.org/drawingml/2006/main">
            <a:off x="3800476" y="3662364"/>
            <a:ext cx="304800" cy="0"/>
          </a:xfrm>
          <a:prstGeom xmlns:a="http://schemas.openxmlformats.org/drawingml/2006/main" prst="line">
            <a:avLst/>
          </a:prstGeom>
          <a:ln xmlns:a="http://schemas.openxmlformats.org/drawingml/2006/main" w="25400">
            <a:solidFill>
              <a:schemeClr val="accent3">
                <a:lumMod val="75000"/>
              </a:schemeClr>
            </a:solidFill>
            <a:prstDash val="dash"/>
          </a:ln>
        </cdr:spPr>
        <cdr:style>
          <a:lnRef xmlns:a="http://schemas.openxmlformats.org/drawingml/2006/main" idx="3">
            <a:schemeClr val="accent6"/>
          </a:lnRef>
          <a:fillRef xmlns:a="http://schemas.openxmlformats.org/drawingml/2006/main" idx="0">
            <a:schemeClr val="accent6"/>
          </a:fillRef>
          <a:effectRef xmlns:a="http://schemas.openxmlformats.org/drawingml/2006/main" idx="2">
            <a:schemeClr val="accent6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12" name="TextBox 5"/>
          <cdr:cNvSpPr txBox="1"/>
        </cdr:nvSpPr>
        <cdr:spPr>
          <a:xfrm xmlns:a="http://schemas.openxmlformats.org/drawingml/2006/main">
            <a:off x="4143376" y="3405189"/>
            <a:ext cx="914400" cy="29527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ru-RU" sz="1200"/>
              <a:t>Россия</a:t>
            </a:r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0.10152</cdr:x>
      <cdr:y>0.16389</cdr:y>
    </cdr:from>
    <cdr:to>
      <cdr:x>0.21364</cdr:x>
      <cdr:y>0.39192</cdr:y>
    </cdr:to>
    <cdr:sp macro="" textlink="">
      <cdr:nvSpPr>
        <cdr:cNvPr id="2" name="Прямоугольник: скругленные углы 1">
          <a:extLst xmlns:a="http://schemas.openxmlformats.org/drawingml/2006/main">
            <a:ext uri="{FF2B5EF4-FFF2-40B4-BE49-F238E27FC236}">
              <a16:creationId xmlns:a16="http://schemas.microsoft.com/office/drawing/2014/main" id="{14A0502F-30DA-4BB3-855F-64F9EBC56F68}"/>
            </a:ext>
          </a:extLst>
        </cdr:cNvPr>
        <cdr:cNvSpPr/>
      </cdr:nvSpPr>
      <cdr:spPr>
        <a:xfrm xmlns:a="http://schemas.openxmlformats.org/drawingml/2006/main">
          <a:off x="638177" y="657220"/>
          <a:ext cx="704850" cy="91440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5875" cap="flat" cmpd="sng" algn="ctr">
          <a:solidFill>
            <a:schemeClr val="accent6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accent6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/>
            <a:t>                           </a:t>
          </a:r>
        </a:p>
      </cdr:txBody>
    </cdr:sp>
  </cdr:relSizeAnchor>
  <cdr:relSizeAnchor xmlns:cdr="http://schemas.openxmlformats.org/drawingml/2006/chartDrawing">
    <cdr:from>
      <cdr:x>0.54697</cdr:x>
      <cdr:y>0.11639</cdr:y>
    </cdr:from>
    <cdr:to>
      <cdr:x>0.65909</cdr:x>
      <cdr:y>0.34442</cdr:y>
    </cdr:to>
    <cdr:sp macro="" textlink="">
      <cdr:nvSpPr>
        <cdr:cNvPr id="3" name="Прямоугольник: скругленные углы 2">
          <a:extLst xmlns:a="http://schemas.openxmlformats.org/drawingml/2006/main">
            <a:ext uri="{FF2B5EF4-FFF2-40B4-BE49-F238E27FC236}">
              <a16:creationId xmlns:a16="http://schemas.microsoft.com/office/drawing/2014/main" id="{4308C927-B9AD-4B87-A881-3D62D80E05E2}"/>
            </a:ext>
          </a:extLst>
        </cdr:cNvPr>
        <cdr:cNvSpPr/>
      </cdr:nvSpPr>
      <cdr:spPr>
        <a:xfrm xmlns:a="http://schemas.openxmlformats.org/drawingml/2006/main">
          <a:off x="3438527" y="466720"/>
          <a:ext cx="704850" cy="91440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5875" cap="flat" cmpd="sng" algn="ctr">
          <a:solidFill>
            <a:schemeClr val="accent6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accent6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/>
            <a:t>                          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84497-7F11-114F-B6A8-6E73D4AA949E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20355-CD05-F949-9587-9F8128890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35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314310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503403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023935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этом российские учителя гораздо чаще, чем их зарубежные коллеги, сообщают о том, что дают своим учащимся задания на развитие критического мышления, а также задания, в которых нет очевидного ответа. Можно предположить, что подобная самооценка объясняется отсутствием четкой дефиниции «критического мышления» в отечественной педагогике, а также отсутствием широко распространенных методов его развития и оценки. Учителя из стран-лидеров исследования PISA более скромны в оценках применения ими методов формирования критического мышления у учащихся. Возможно, этот результат связан с более основательным раскрытием данного понятия в педагогической практике соответствующих стран. С другой стороны, учителя из стран с результатами PISA ниже российских также склонны довольно высоко оценивать объем своих усилий, затрачиваемых на развитие критического мышления у учащихся.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07589A1-5BBD-49DF-BC36-4B94FAC96860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8732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/>
              <a:t>1. Учителям и директорам сегодня доступны разнообразные инструменты повышения квалификации, однако признаваемая учителями проблема нехватки компетентности по вопросам инклюзивного образования и способов индивидуализации образования в условиях поликультурной и многоязычной среды, а также неуверенность в своих способностях в управлении мотивацией учащихся могут свидетельствовать о том, что существующие программы дополнительного профессионального образования не в полной мере справляются со своими задачами. То же самое можно сказать и о процедуре аттестации учителя. </a:t>
            </a:r>
          </a:p>
          <a:p>
            <a:pPr algn="just"/>
            <a:r>
              <a:rPr lang="ru-RU" dirty="0"/>
              <a:t>2.</a:t>
            </a:r>
            <a:r>
              <a:rPr lang="ru-RU" baseline="0" dirty="0"/>
              <a:t> </a:t>
            </a:r>
            <a:r>
              <a:rPr lang="ru-RU" dirty="0"/>
              <a:t>Можно констатировать наличие определенной динамики в содержании программ подготовки и повышения квалификации учителей: в последние 5 лет наблюдается отчетливое увеличение доли программ, связанных с применением ИКТ в обучении и с развитием </a:t>
            </a:r>
            <a:r>
              <a:rPr lang="ru-RU" dirty="0" err="1"/>
              <a:t>метапредметных</a:t>
            </a:r>
            <a:r>
              <a:rPr lang="ru-RU" dirty="0"/>
              <a:t> навыков одновременно с уменьшением или сохранением доли всех остальных вопросов. Поскольку дефицит профессиональной подготовки, о котором заявляют сами учителя, имеет существенно более широкий спектр, можно говорить об определенных диспропорциях в развитии системы повышения квалификации и подготовки учителей.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07589A1-5BBD-49DF-BC36-4B94FAC96860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15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9159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552785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454790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544955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063280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6793111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972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9142347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100063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877954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250022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84685-0EA6-4FD0-973F-33DCA825F962}" type="slidenum">
              <a:rPr lang="ru-RU" smtClean="0"/>
              <a:t>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656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>
            <a:extLst>
              <a:ext uri="{FF2B5EF4-FFF2-40B4-BE49-F238E27FC236}">
                <a16:creationId xmlns:a16="http://schemas.microsoft.com/office/drawing/2014/main" id="{2F6C3681-33E3-294E-93E6-E9BB1BE93B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7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>
            <a:extLst>
              <a:ext uri="{FF2B5EF4-FFF2-40B4-BE49-F238E27FC236}">
                <a16:creationId xmlns:a16="http://schemas.microsoft.com/office/drawing/2014/main" id="{63DFA83C-0233-CA49-A6E3-2A6E3C923E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5844" name="Номер слайда 3">
            <a:extLst>
              <a:ext uri="{FF2B5EF4-FFF2-40B4-BE49-F238E27FC236}">
                <a16:creationId xmlns:a16="http://schemas.microsoft.com/office/drawing/2014/main" id="{8A2D512C-049B-7347-8B8B-47F8EA938E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17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89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1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33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05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77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12CE09-769A-704E-B69C-E51D3E13CE24}" type="slidenum">
              <a:rPr lang="ru-RU" altLang="ru-RU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23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>
            <a:extLst>
              <a:ext uri="{FF2B5EF4-FFF2-40B4-BE49-F238E27FC236}">
                <a16:creationId xmlns:a16="http://schemas.microsoft.com/office/drawing/2014/main" id="{A518BBDC-0E23-1E4E-A491-054D9A4124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7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>
            <a:extLst>
              <a:ext uri="{FF2B5EF4-FFF2-40B4-BE49-F238E27FC236}">
                <a16:creationId xmlns:a16="http://schemas.microsoft.com/office/drawing/2014/main" id="{A13919FF-93BE-434D-A208-92EE749037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9940" name="Номер слайда 3">
            <a:extLst>
              <a:ext uri="{FF2B5EF4-FFF2-40B4-BE49-F238E27FC236}">
                <a16:creationId xmlns:a16="http://schemas.microsoft.com/office/drawing/2014/main" id="{7894EDE0-5A1E-0641-8090-782B5C50B1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A0C245-A87B-6F4F-96C6-96D4041496C3}" type="slidenum">
              <a:rPr lang="ru-RU" altLang="ru-RU"/>
              <a:pPr>
                <a:spcBef>
                  <a:spcPct val="0"/>
                </a:spcBef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1704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84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80878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1D879B-B1E9-4945-8574-879C2734A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76A1EA-65D4-6D45-ADBF-C94A29D7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D48335-D1B2-4D4D-A9F3-D398034D7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5A67-3266-7549-867F-16004310EE31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3F81C4-AA15-2B48-9411-A840E9EC5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56577B-001A-4746-9D76-2215010D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8DEE-EED5-9841-94EE-CE47ACCB5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08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E21EC0-3869-FF44-A981-C1E8F934B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91D17D-8AB5-AD4A-A9FA-67CABF6428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D9AC31-FD4B-0147-9E5D-F8D68750C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5A67-3266-7549-867F-16004310EE31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EB310C-D6A2-F746-8879-7BCCEF8A2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C95B4B-876B-1345-820B-1D702C18D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8DEE-EED5-9841-94EE-CE47ACCB5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808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4E72C65-DAE0-574E-A0A1-ABA9B21C70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1DC346-5578-964E-B624-C51D39FC7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283493-6D71-4746-B383-629A335D2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5A67-3266-7549-867F-16004310EE31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BA8202-09C0-F74D-821D-DB1246039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99A5A9-7F7B-2E45-88BA-B9A7F2BA9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8DEE-EED5-9841-94EE-CE47ACCB5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638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на фото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Рисунок 4"/>
          <p:cNvSpPr>
            <a:spLocks noGrp="1"/>
          </p:cNvSpPr>
          <p:nvPr>
            <p:ph type="pic" idx="13"/>
          </p:nvPr>
        </p:nvSpPr>
        <p:spPr>
          <a:xfrm>
            <a:off x="-2" y="3"/>
            <a:ext cx="12192003" cy="6858000"/>
          </a:xfrm>
          <a:prstGeom prst="rect">
            <a:avLst/>
          </a:prstGeom>
        </p:spPr>
        <p:txBody>
          <a:bodyPr lIns="45630" tIns="22859" rIns="45630" bIns="22859">
            <a:noAutofit/>
          </a:bodyPr>
          <a:lstStyle/>
          <a:p>
            <a:pPr lvl="0"/>
            <a:endParaRPr noProof="0">
              <a:sym typeface="Arial"/>
            </a:endParaRPr>
          </a:p>
        </p:txBody>
      </p:sp>
      <p:sp>
        <p:nvSpPr>
          <p:cNvPr id="619" name="Title Text"/>
          <p:cNvSpPr txBox="1">
            <a:spLocks noGrp="1"/>
          </p:cNvSpPr>
          <p:nvPr>
            <p:ph type="title"/>
          </p:nvPr>
        </p:nvSpPr>
        <p:spPr>
          <a:xfrm>
            <a:off x="2677855" y="873577"/>
            <a:ext cx="6836299" cy="761368"/>
          </a:xfrm>
          <a:prstGeom prst="rect">
            <a:avLst/>
          </a:prstGeom>
        </p:spPr>
        <p:txBody>
          <a:bodyPr lIns="60866" tIns="60866" rIns="60866" bIns="60866" anchor="ctr"/>
          <a:lstStyle>
            <a:lvl1pPr algn="ctr">
              <a:defRPr sz="4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14"/>
          </p:nvPr>
        </p:nvSpPr>
        <p:spPr>
          <a:xfrm>
            <a:off x="8589175" y="6281744"/>
            <a:ext cx="148431" cy="149225"/>
          </a:xfrm>
          <a:ln w="12700">
            <a:miter lim="400000"/>
          </a:ln>
        </p:spPr>
        <p:txBody>
          <a:bodyPr anchor="ctr"/>
          <a:lstStyle>
            <a:lvl1pPr defTabSz="412622" hangingPunct="1">
              <a:defRPr sz="7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>
              <a:defRPr/>
            </a:pPr>
            <a:fld id="{F3804FD0-694B-4BA0-9AC7-22AEB5F698E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5004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332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0BDE9-9063-D145-B326-EDF30C5F7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E788A6-C93C-4347-ADCC-FF5BB6EBA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035AA8-CA58-1541-8639-0A59A6D42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5A67-3266-7549-867F-16004310EE31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EFE76A-923E-9243-8F47-B3E3E1A95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333C11-C24E-6640-BA60-3F6212967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8DEE-EED5-9841-94EE-CE47ACCB5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133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281D47-395B-DC41-840A-68072B69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7FA367-197A-8242-9C86-1051AC0AD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7224B2-717A-B546-B61C-26BF42A04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5A67-3266-7549-867F-16004310EE31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68EB7A-663D-6B4E-8444-3FD54AC34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E3D17F-0451-474F-A9BC-819831C93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8DEE-EED5-9841-94EE-CE47ACCB5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481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5E1A9-CB90-DD49-89BB-69ACBB9A7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03C293-49F6-DA45-A1D0-323803C7D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8B9117-541E-F645-AC99-BA27E545F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10C872-8F39-7149-AC22-93189B57D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5A67-3266-7549-867F-16004310EE31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3865E6-4FEB-C948-B32B-301205609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FE21BD-FDF2-E347-AB2F-2829C1B26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8DEE-EED5-9841-94EE-CE47ACCB5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614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D26E4-7A19-A740-A105-5186DE30A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1B6094-0FD5-3048-B9C5-F01FE117F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55542E-FDF5-D24A-BF64-D0C7A72AB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BACBE4-97D5-3949-AB51-FB1D0D02AF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79F8F92-C515-2F4E-A478-2ADE967E27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1C368C-F600-C74D-ABAA-66E7E96E6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5A67-3266-7549-867F-16004310EE31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446EC-03F8-4B47-8182-C13E8A914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7ACF093-170F-1E4C-A7CD-A30281B3B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8DEE-EED5-9841-94EE-CE47ACCB5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47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75DF86-98D8-7F4A-8FC1-A7E495921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106036-033B-0A45-BEF8-A5EAF4E8C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5A67-3266-7549-867F-16004310EE31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FEEFCA8-902C-1044-B09A-1387C3B3A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68E211-C725-004E-82F2-9D91CA73D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8DEE-EED5-9841-94EE-CE47ACCB5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17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B58984E-2BA9-A04D-A396-54CE95E0D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5A67-3266-7549-867F-16004310EE31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FE80DC-A5A7-F849-ABC7-198FDE16C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85B4B0-0EA8-2B49-85AA-FBE76D908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8DEE-EED5-9841-94EE-CE47ACCB5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66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C0B75-E4E1-C247-88E2-04AE10E4D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9B70C7-7AF2-C343-9094-EE43412E6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DD50DB-7787-C84A-9B84-DE85E7435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7F476A-04A8-B24A-A7B8-4752603EC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5A67-3266-7549-867F-16004310EE31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4A2AD0-060E-CA4F-85B5-C930CF90B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F0FE5-4933-AC47-AFC8-D37B8394E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8DEE-EED5-9841-94EE-CE47ACCB5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6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EDA8A1-13F7-684D-9AF2-2692F2151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9A12E5F-D93F-E944-B04E-C5669AC1EC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4E95D9-C5BD-E844-B35A-C1ED885E2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D5D690-D494-9646-92B5-ED359B279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5A67-3266-7549-867F-16004310EE31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E7323D-27F6-0348-BDC1-05F5E3A52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7EFEE5-E019-7849-AA3B-C776CBEB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8DEE-EED5-9841-94EE-CE47ACCB5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46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E08A8-3DFF-AF49-A9C4-A17050C68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963E76-FBA7-B04E-AA08-CBA38CF27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6D45C-7707-C741-8302-82A942DCDC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95A67-3266-7549-867F-16004310EE31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55E51A-8448-0043-AEBF-D8E429D7A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20353B-1BF4-AE47-BC27-E746F0ED9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68DEE-EED5-9841-94EE-CE47ACCB5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56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denisenko@fioco.ru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2"/>
          <p:cNvSpPr/>
          <p:nvPr/>
        </p:nvSpPr>
        <p:spPr>
          <a:xfrm>
            <a:off x="2895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Изображение 3" descr="Снимок экрана 2017-03-05 в 17.15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5397110"/>
            <a:ext cx="9143999" cy="14608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1983" y="-1120088"/>
            <a:ext cx="16120533" cy="9067800"/>
          </a:xfrm>
          <a:prstGeom prst="rect">
            <a:avLst/>
          </a:prstGeom>
        </p:spPr>
      </p:pic>
      <p:sp>
        <p:nvSpPr>
          <p:cNvPr id="6" name="CustomShape 2">
            <a:extLst>
              <a:ext uri="{FF2B5EF4-FFF2-40B4-BE49-F238E27FC236}">
                <a16:creationId xmlns:a16="http://schemas.microsoft.com/office/drawing/2014/main" id="{3F0FF054-C452-844B-80A2-2BF8055D4B26}"/>
              </a:ext>
            </a:extLst>
          </p:cNvPr>
          <p:cNvSpPr/>
          <p:nvPr/>
        </p:nvSpPr>
        <p:spPr>
          <a:xfrm>
            <a:off x="307910" y="3886200"/>
            <a:ext cx="12048138" cy="19288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spcAft>
                <a:spcPts val="1800"/>
              </a:spcAft>
            </a:pPr>
            <a:r>
              <a:rPr lang="ru-RU" sz="3200" b="1" dirty="0"/>
              <a:t>Национальные и международные исследования </a:t>
            </a:r>
            <a:r>
              <a:rPr lang="ru-RU" sz="3200" b="1" dirty="0" smtClean="0"/>
              <a:t>качества </a:t>
            </a:r>
            <a:r>
              <a:rPr lang="ru-RU" sz="3200" b="1" dirty="0"/>
              <a:t>образования в Российской Федерации. Важные данные для каждого учителя</a:t>
            </a:r>
          </a:p>
          <a:p>
            <a:pPr algn="ctr">
              <a:spcAft>
                <a:spcPts val="1800"/>
              </a:spcAft>
            </a:pPr>
            <a:r>
              <a:rPr lang="ru-RU" sz="2800" b="1" spc="-1" dirty="0">
                <a:uFill>
                  <a:solidFill>
                    <a:srgbClr val="FFFFFF"/>
                  </a:solidFill>
                </a:uFill>
              </a:rPr>
              <a:t>Илья Сергеевич Денисенко, заместить директора ФГБУ «ФИОКО», </a:t>
            </a:r>
            <a:r>
              <a:rPr lang="ru-RU" sz="2800" b="1" spc="-1" dirty="0" err="1">
                <a:uFill>
                  <a:solidFill>
                    <a:srgbClr val="FFFFFF"/>
                  </a:solidFill>
                </a:uFill>
              </a:rPr>
              <a:t>к.п.н</a:t>
            </a:r>
            <a:r>
              <a:rPr lang="ru-RU" sz="2800" b="1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b="1" spc="-1" dirty="0">
                <a:uFill>
                  <a:solidFill>
                    <a:srgbClr val="FFFFFF"/>
                  </a:solidFill>
                </a:uFill>
                <a:hlinkClick r:id="rId5"/>
              </a:rPr>
              <a:t>denisenko@fioco.ru</a:t>
            </a:r>
            <a:r>
              <a:rPr lang="en-US" sz="2800" b="1" spc="-1" dirty="0">
                <a:uFill>
                  <a:solidFill>
                    <a:srgbClr val="FFFFFF"/>
                  </a:solidFill>
                </a:uFill>
              </a:rPr>
              <a:t> </a:t>
            </a:r>
          </a:p>
          <a:p>
            <a:pPr algn="ctr">
              <a:spcAft>
                <a:spcPts val="1800"/>
              </a:spcAft>
            </a:pPr>
            <a:endParaRPr lang="ru-RU" sz="3200" dirty="0"/>
          </a:p>
          <a:p>
            <a:pPr algn="ctr">
              <a:spcAft>
                <a:spcPts val="1800"/>
              </a:spcAft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648649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1" y="287268"/>
            <a:ext cx="1492991" cy="1618379"/>
          </a:xfrm>
          <a:prstGeom prst="rect">
            <a:avLst/>
          </a:prstGeom>
        </p:spPr>
      </p:pic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3549240" y="1582480"/>
          <a:ext cx="7807232" cy="5292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ustomShape 2"/>
          <p:cNvSpPr/>
          <p:nvPr/>
        </p:nvSpPr>
        <p:spPr>
          <a:xfrm>
            <a:off x="2084171" y="346693"/>
            <a:ext cx="10010775" cy="9027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3200" b="1" cap="all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НИКО. 5 класс. </a:t>
            </a:r>
            <a:r>
              <a:rPr lang="ru-RU" sz="3200" b="1" cap="all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Профессиональные интересы </a:t>
            </a:r>
          </a:p>
          <a:p>
            <a:pPr>
              <a:lnSpc>
                <a:spcPts val="2800"/>
              </a:lnSpc>
              <a:spcAft>
                <a:spcPts val="1200"/>
              </a:spcAft>
            </a:pPr>
            <a:endParaRPr lang="ru-RU" sz="3200" b="1" cap="all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2200500" y="1982416"/>
          <a:ext cx="2700195" cy="458003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71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8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21%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14%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15%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14%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7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7%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2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7%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15%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5%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9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16%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7%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8%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9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4%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5%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6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5%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69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4%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6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4%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7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3%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6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3%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53971" y="1065862"/>
            <a:ext cx="6752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Мне хотелось бы работать в одной из этих сфер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818C1C-F18E-684B-8FB6-29A5891E0E5A}"/>
              </a:ext>
            </a:extLst>
          </p:cNvPr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10</a:t>
            </a:fld>
            <a:r>
              <a:rPr lang="ru-RU" sz="22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366795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379217" y="317318"/>
            <a:ext cx="9138068" cy="8430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5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ПРОФОРИЕНТАЦИЯ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AECE93-1287-4625-9782-7ABF265870AF}"/>
              </a:ext>
            </a:extLst>
          </p:cNvPr>
          <p:cNvSpPr/>
          <p:nvPr/>
        </p:nvSpPr>
        <p:spPr>
          <a:xfrm>
            <a:off x="521110" y="-2434143"/>
            <a:ext cx="11228437" cy="36933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B65CC5-9E24-4E11-98D7-464F5FF0E0B0}"/>
              </a:ext>
            </a:extLst>
          </p:cNvPr>
          <p:cNvSpPr txBox="1"/>
          <p:nvPr/>
        </p:nvSpPr>
        <p:spPr>
          <a:xfrm>
            <a:off x="2150532" y="1775104"/>
            <a:ext cx="986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A704EF-3750-4C4F-8D61-7543EC10C5D8}"/>
              </a:ext>
            </a:extLst>
          </p:cNvPr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11</a:t>
            </a:fld>
            <a:r>
              <a:rPr lang="ru-RU" sz="22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/20</a:t>
            </a:r>
          </a:p>
        </p:txBody>
      </p:sp>
      <p:graphicFrame>
        <p:nvGraphicFramePr>
          <p:cNvPr id="8" name="Chart 6">
            <a:extLst>
              <a:ext uri="{FF2B5EF4-FFF2-40B4-BE49-F238E27FC236}">
                <a16:creationId xmlns:a16="http://schemas.microsoft.com/office/drawing/2014/main" id="{EDDAC9E3-0B15-F847-90E0-966D14C4124E}"/>
              </a:ext>
            </a:extLst>
          </p:cNvPr>
          <p:cNvGraphicFramePr/>
          <p:nvPr/>
        </p:nvGraphicFramePr>
        <p:xfrm>
          <a:off x="2656704" y="1458097"/>
          <a:ext cx="8736226" cy="5115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4612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12</a:t>
            </a:fld>
            <a:r>
              <a:rPr lang="ru-RU" sz="22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/20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9" name="CustomShape 2"/>
          <p:cNvSpPr/>
          <p:nvPr/>
        </p:nvSpPr>
        <p:spPr>
          <a:xfrm>
            <a:off x="2051735" y="319540"/>
            <a:ext cx="8745214" cy="7385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8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МОТИВАЦИЯ И УВЕРЕННОСТЬ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678848" y="1058091"/>
            <a:ext cx="8856984" cy="54315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b="1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301B87D9-A81D-426C-9675-BBEE19B6B0A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790444" y="1327355"/>
          <a:ext cx="10258988" cy="5162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799461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13</a:t>
            </a:fld>
            <a:r>
              <a:rPr lang="ru-RU" sz="22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/20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9" name="CustomShape 2"/>
          <p:cNvSpPr/>
          <p:nvPr/>
        </p:nvSpPr>
        <p:spPr>
          <a:xfrm>
            <a:off x="2734733" y="463809"/>
            <a:ext cx="8745214" cy="7385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8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ПРЕДПОСЫЛКИ ФОРМИРОВАНИЯ ФУНКЦИОНАЛЬНОЙ ГРАМОТНОСТИ (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TALIS-2018)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678848" y="1058091"/>
            <a:ext cx="8856984" cy="54315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b="1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3600462B-7BFC-2543-B976-B207180BCE63}"/>
              </a:ext>
            </a:extLst>
          </p:cNvPr>
          <p:cNvGraphicFramePr/>
          <p:nvPr>
            <p:extLst/>
          </p:nvPr>
        </p:nvGraphicFramePr>
        <p:xfrm>
          <a:off x="2292096" y="1058090"/>
          <a:ext cx="9745574" cy="564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71687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27" y="312479"/>
            <a:ext cx="1492991" cy="1618379"/>
          </a:xfrm>
          <a:prstGeom prst="rect">
            <a:avLst/>
          </a:prstGeom>
        </p:spPr>
      </p:pic>
      <p:sp>
        <p:nvSpPr>
          <p:cNvPr id="4" name="CustomShape 2"/>
          <p:cNvSpPr/>
          <p:nvPr/>
        </p:nvSpPr>
        <p:spPr>
          <a:xfrm>
            <a:off x="1745418" y="0"/>
            <a:ext cx="10292253" cy="8430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2800" b="1" cap="all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Вопросы педагогической практики</a:t>
            </a:r>
          </a:p>
        </p:txBody>
      </p:sp>
      <p:sp>
        <p:nvSpPr>
          <p:cNvPr id="6" name="CustomShape 2"/>
          <p:cNvSpPr/>
          <p:nvPr/>
        </p:nvSpPr>
        <p:spPr>
          <a:xfrm>
            <a:off x="1745417" y="543901"/>
            <a:ext cx="10292253" cy="8430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2000" b="1" cap="all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Процентная доля учителей, заявивших, что всегда или часто дают учащимся предложенные виды заданий </a:t>
            </a:r>
          </a:p>
        </p:txBody>
      </p:sp>
      <p:graphicFrame>
        <p:nvGraphicFramePr>
          <p:cNvPr id="7" name="Диаграмма 6"/>
          <p:cNvGraphicFramePr/>
          <p:nvPr>
            <p:extLst/>
          </p:nvPr>
        </p:nvGraphicFramePr>
        <p:xfrm>
          <a:off x="1609029" y="1152494"/>
          <a:ext cx="5553771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/>
          </p:nvPr>
        </p:nvGraphicFramePr>
        <p:xfrm>
          <a:off x="6978198" y="1190827"/>
          <a:ext cx="521380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470336" y="6493783"/>
            <a:ext cx="517583" cy="232940"/>
          </a:xfrm>
          <a:prstGeom prst="rect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" name="TextBox 10"/>
          <p:cNvSpPr txBox="1"/>
          <p:nvPr/>
        </p:nvSpPr>
        <p:spPr>
          <a:xfrm>
            <a:off x="3917132" y="6455605"/>
            <a:ext cx="2649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Страны-лидеры </a:t>
            </a:r>
            <a:r>
              <a:rPr lang="en-US" sz="1600" b="1" dirty="0"/>
              <a:t>PISA-2015</a:t>
            </a:r>
            <a:endParaRPr lang="ru-RU" sz="1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83774" y="6514237"/>
            <a:ext cx="517583" cy="232940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4" name="TextBox 13"/>
          <p:cNvSpPr txBox="1"/>
          <p:nvPr/>
        </p:nvSpPr>
        <p:spPr>
          <a:xfrm>
            <a:off x="7183561" y="6455605"/>
            <a:ext cx="3085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Страны-аутсайдеры </a:t>
            </a:r>
            <a:r>
              <a:rPr lang="en-US" sz="1600" b="1" dirty="0"/>
              <a:t>PISA-2015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8969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27" y="312479"/>
            <a:ext cx="1492991" cy="1618379"/>
          </a:xfrm>
          <a:prstGeom prst="rect">
            <a:avLst/>
          </a:prstGeom>
        </p:spPr>
      </p:pic>
      <p:sp>
        <p:nvSpPr>
          <p:cNvPr id="4" name="CustomShape 2"/>
          <p:cNvSpPr/>
          <p:nvPr/>
        </p:nvSpPr>
        <p:spPr>
          <a:xfrm>
            <a:off x="1745418" y="0"/>
            <a:ext cx="10292253" cy="8430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2800" b="1" cap="all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Проблемы профессиональной подготовки и развития учителей </a:t>
            </a:r>
          </a:p>
        </p:txBody>
      </p:sp>
      <p:graphicFrame>
        <p:nvGraphicFramePr>
          <p:cNvPr id="48" name="Диаграмма 47"/>
          <p:cNvGraphicFramePr/>
          <p:nvPr>
            <p:extLst/>
          </p:nvPr>
        </p:nvGraphicFramePr>
        <p:xfrm>
          <a:off x="0" y="1347297"/>
          <a:ext cx="1219199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9" name="Прямоугольник 48"/>
          <p:cNvSpPr/>
          <p:nvPr/>
        </p:nvSpPr>
        <p:spPr>
          <a:xfrm>
            <a:off x="1745418" y="1757942"/>
            <a:ext cx="5475997" cy="3458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tx1"/>
                </a:solidFill>
              </a:rPr>
              <a:t>Содержательная область некоторых или всех предметов, которые я преподаю </a:t>
            </a:r>
          </a:p>
          <a:p>
            <a:pPr>
              <a:lnSpc>
                <a:spcPct val="80000"/>
              </a:lnSpc>
            </a:pPr>
            <a:endParaRPr lang="ru-RU" sz="14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sz="13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745415" y="2228793"/>
            <a:ext cx="5475997" cy="3458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tx1"/>
                </a:solidFill>
              </a:rPr>
              <a:t>Общая педагогика </a:t>
            </a:r>
            <a:endParaRPr lang="ru-RU" sz="14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sz="13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745416" y="2752148"/>
            <a:ext cx="5475997" cy="3458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tx1"/>
                </a:solidFill>
              </a:rPr>
              <a:t>Методики преподавания некоторых или всех предметов, которые я преподаю </a:t>
            </a:r>
            <a:endParaRPr lang="ru-RU" sz="13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745415" y="3138592"/>
            <a:ext cx="5475997" cy="3458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tx1"/>
                </a:solidFill>
              </a:rPr>
              <a:t>Педагогическая практика по некоторым или всем предметам, которые я преподаю </a:t>
            </a:r>
            <a:endParaRPr lang="ru-RU" sz="13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745415" y="3571628"/>
            <a:ext cx="5475997" cy="3458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tx1"/>
                </a:solidFill>
              </a:rPr>
              <a:t>Управление поведением учащихся, управление классом </a:t>
            </a:r>
            <a:endParaRPr lang="ru-RU" sz="13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745415" y="4033205"/>
            <a:ext cx="5475997" cy="3458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tx1"/>
                </a:solidFill>
              </a:rPr>
              <a:t>Преподавание в классах, разнородных по уровню способностей/подготовки учеников  </a:t>
            </a:r>
            <a:endParaRPr lang="ru-RU" sz="13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745415" y="4489930"/>
            <a:ext cx="5475997" cy="3458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tx1"/>
                </a:solidFill>
              </a:rPr>
              <a:t>Обучение </a:t>
            </a:r>
            <a:r>
              <a:rPr lang="ru-RU" sz="1400" b="1" dirty="0" err="1">
                <a:solidFill>
                  <a:schemeClr val="tx1"/>
                </a:solidFill>
              </a:rPr>
              <a:t>метапредметным</a:t>
            </a:r>
            <a:r>
              <a:rPr lang="ru-RU" sz="1400" b="1" dirty="0">
                <a:solidFill>
                  <a:schemeClr val="tx1"/>
                </a:solidFill>
              </a:rPr>
              <a:t> навыкам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745415" y="4946796"/>
            <a:ext cx="5475997" cy="3458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tx1"/>
                </a:solidFill>
              </a:rPr>
              <a:t>Мониторинг развития и обучения учащихся 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745414" y="5413855"/>
            <a:ext cx="5475997" cy="3458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tx1"/>
                </a:solidFill>
              </a:rPr>
              <a:t>Использование в преподавании ИКТ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745413" y="5880914"/>
            <a:ext cx="5475997" cy="3458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tx1"/>
                </a:solidFill>
              </a:rPr>
              <a:t>Преподавание в поликультурной или многоязычной среде </a:t>
            </a:r>
          </a:p>
        </p:txBody>
      </p:sp>
      <p:sp>
        <p:nvSpPr>
          <p:cNvPr id="59" name="Скругленный прямоугольник 58">
            <a:extLst>
              <a:ext uri="{FF2B5EF4-FFF2-40B4-BE49-F238E27FC236}">
                <a16:creationId xmlns:a16="http://schemas.microsoft.com/office/drawing/2014/main" id="{D5778089-554F-B44A-ACA6-35F7EB1066B4}"/>
              </a:ext>
            </a:extLst>
          </p:cNvPr>
          <p:cNvSpPr/>
          <p:nvPr/>
        </p:nvSpPr>
        <p:spPr>
          <a:xfrm rot="16200000">
            <a:off x="6254500" y="-1154496"/>
            <a:ext cx="456725" cy="1083212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>
            <a:extLst>
              <a:ext uri="{FF2B5EF4-FFF2-40B4-BE49-F238E27FC236}">
                <a16:creationId xmlns:a16="http://schemas.microsoft.com/office/drawing/2014/main" id="{D5778089-554F-B44A-ACA6-35F7EB1066B4}"/>
              </a:ext>
            </a:extLst>
          </p:cNvPr>
          <p:cNvSpPr/>
          <p:nvPr/>
        </p:nvSpPr>
        <p:spPr>
          <a:xfrm rot="16200000">
            <a:off x="6254500" y="-268387"/>
            <a:ext cx="456725" cy="1083212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>
            <a:extLst>
              <a:ext uri="{FF2B5EF4-FFF2-40B4-BE49-F238E27FC236}">
                <a16:creationId xmlns:a16="http://schemas.microsoft.com/office/drawing/2014/main" id="{D5778089-554F-B44A-ACA6-35F7EB1066B4}"/>
              </a:ext>
            </a:extLst>
          </p:cNvPr>
          <p:cNvSpPr/>
          <p:nvPr/>
        </p:nvSpPr>
        <p:spPr>
          <a:xfrm rot="16200000">
            <a:off x="6254501" y="246496"/>
            <a:ext cx="456725" cy="1083212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CustomShape 2">
            <a:extLst>
              <a:ext uri="{FF2B5EF4-FFF2-40B4-BE49-F238E27FC236}">
                <a16:creationId xmlns:a16="http://schemas.microsoft.com/office/drawing/2014/main" id="{4204FC88-3E68-0440-8D83-2454C71D2F7A}"/>
              </a:ext>
            </a:extLst>
          </p:cNvPr>
          <p:cNvSpPr/>
          <p:nvPr/>
        </p:nvSpPr>
        <p:spPr>
          <a:xfrm>
            <a:off x="1899747" y="965430"/>
            <a:ext cx="10292253" cy="7089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2000" b="1" cap="all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Процентная доля учителей, заявивших, что данные области были включены </a:t>
            </a:r>
          </a:p>
          <a:p>
            <a:pPr algn="ctr"/>
            <a:r>
              <a:rPr lang="ru-RU" sz="2000" b="1" cap="all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в их программу образования и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226386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16</a:t>
            </a:fld>
            <a:r>
              <a:rPr lang="ru-RU" sz="22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/20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9" name="CustomShape 2"/>
          <p:cNvSpPr/>
          <p:nvPr/>
        </p:nvSpPr>
        <p:spPr>
          <a:xfrm>
            <a:off x="2734733" y="463809"/>
            <a:ext cx="8745214" cy="7385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8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РЕЗИЛЬЕНТНОСТЬ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678848" y="1058091"/>
            <a:ext cx="8856984" cy="54315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b="1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EBAF56A4-67BC-4083-8824-C58DCB33569F}"/>
              </a:ext>
            </a:extLst>
          </p:cNvPr>
          <p:cNvGraphicFramePr/>
          <p:nvPr>
            <p:extLst/>
          </p:nvPr>
        </p:nvGraphicFramePr>
        <p:xfrm>
          <a:off x="2678848" y="1202360"/>
          <a:ext cx="9178855" cy="5287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873790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17</a:t>
            </a:fld>
            <a:r>
              <a:rPr lang="ru-RU" sz="22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/20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9" name="CustomShape 2"/>
          <p:cNvSpPr/>
          <p:nvPr/>
        </p:nvSpPr>
        <p:spPr>
          <a:xfrm>
            <a:off x="2734733" y="463809"/>
            <a:ext cx="8745214" cy="7385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8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РЕЗИЛЬЕНТНОСТЬ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678848" y="1058091"/>
            <a:ext cx="8856984" cy="54315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b="1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D6F36BDB-074F-4279-BAFD-68CC4FB4C89F}"/>
              </a:ext>
            </a:extLst>
          </p:cNvPr>
          <p:cNvGraphicFramePr/>
          <p:nvPr/>
        </p:nvGraphicFramePr>
        <p:xfrm>
          <a:off x="2777645" y="1346886"/>
          <a:ext cx="8702302" cy="5142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71364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18</a:t>
            </a:fld>
            <a:r>
              <a:rPr lang="ru-RU" sz="22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/26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9" name="CustomShape 2"/>
          <p:cNvSpPr/>
          <p:nvPr/>
        </p:nvSpPr>
        <p:spPr>
          <a:xfrm>
            <a:off x="2734733" y="463809"/>
            <a:ext cx="8745214" cy="7385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8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КРУЖКИ И РЕЗИЛЬЕНТНОСТЬ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678848" y="1058091"/>
            <a:ext cx="8856984" cy="54315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b="1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659C1BA0-C20F-4BBD-876F-F280632B992B}"/>
              </a:ext>
            </a:extLst>
          </p:cNvPr>
          <p:cNvGraphicFramePr/>
          <p:nvPr>
            <p:extLst/>
          </p:nvPr>
        </p:nvGraphicFramePr>
        <p:xfrm>
          <a:off x="2993921" y="1356851"/>
          <a:ext cx="8486025" cy="4999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161330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19</a:t>
            </a:fld>
            <a:r>
              <a:rPr lang="ru-RU" sz="22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/26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9" name="CustomShape 2"/>
          <p:cNvSpPr/>
          <p:nvPr/>
        </p:nvSpPr>
        <p:spPr>
          <a:xfrm>
            <a:off x="2734733" y="463809"/>
            <a:ext cx="8745214" cy="7385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8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РЕЗИЛЬЕНТНОСТЬ ОО И РЕСУРСНЫЕ ОГРАНИЧЕНИЯ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678848" y="1058091"/>
            <a:ext cx="8856984" cy="54315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b="1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8E19CA36-A0A8-4B41-BF2B-BB54910E6E52}"/>
              </a:ext>
            </a:extLst>
          </p:cNvPr>
          <p:cNvGraphicFramePr/>
          <p:nvPr>
            <p:extLst/>
          </p:nvPr>
        </p:nvGraphicFramePr>
        <p:xfrm>
          <a:off x="2678848" y="1202361"/>
          <a:ext cx="8801099" cy="5287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625333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637301" y="2019934"/>
            <a:ext cx="2334751" cy="21465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r>
              <a:rPr lang="ru-RU" sz="1300" b="1" dirty="0">
                <a:solidFill>
                  <a:srgbClr val="C00000"/>
                </a:solidFill>
              </a:rPr>
              <a:t>Единый </a:t>
            </a:r>
          </a:p>
          <a:p>
            <a:pPr>
              <a:spcAft>
                <a:spcPts val="450"/>
              </a:spcAft>
              <a:defRPr/>
            </a:pPr>
            <a:r>
              <a:rPr lang="ru-RU" sz="1300" b="1" dirty="0">
                <a:solidFill>
                  <a:srgbClr val="C00000"/>
                </a:solidFill>
              </a:rPr>
              <a:t>государственный экзамен </a:t>
            </a:r>
          </a:p>
          <a:p>
            <a:pPr marL="214313" indent="-214313">
              <a:buFont typeface="Wingdings" panose="05000000000000000000" pitchFamily="2" charset="2"/>
              <a:buChar char="Ø"/>
              <a:defRPr/>
            </a:pPr>
            <a:r>
              <a:rPr lang="ru-RU" sz="1300" b="1" dirty="0">
                <a:solidFill>
                  <a:schemeClr val="tx1"/>
                </a:solidFill>
              </a:rPr>
              <a:t>Более 600 </a:t>
            </a:r>
            <a:r>
              <a:rPr lang="ru-RU" sz="1300" b="1" dirty="0" err="1">
                <a:solidFill>
                  <a:schemeClr val="tx1"/>
                </a:solidFill>
              </a:rPr>
              <a:t>тыс</a:t>
            </a:r>
            <a:r>
              <a:rPr lang="ru-RU" sz="1300" b="1" dirty="0">
                <a:solidFill>
                  <a:schemeClr val="tx1"/>
                </a:solidFill>
              </a:rPr>
              <a:t> участников</a:t>
            </a:r>
          </a:p>
          <a:p>
            <a:pPr marL="214313" indent="-214313">
              <a:buFont typeface="Wingdings" panose="05000000000000000000" pitchFamily="2" charset="2"/>
              <a:buChar char="Ø"/>
              <a:defRPr/>
            </a:pPr>
            <a:r>
              <a:rPr lang="ru-RU" sz="1300" b="1" dirty="0">
                <a:solidFill>
                  <a:schemeClr val="tx1"/>
                </a:solidFill>
              </a:rPr>
              <a:t>11 классы</a:t>
            </a:r>
          </a:p>
          <a:p>
            <a:pPr marL="214313" indent="-214313">
              <a:buFont typeface="Wingdings" panose="05000000000000000000" pitchFamily="2" charset="2"/>
              <a:buChar char="Ø"/>
              <a:defRPr/>
            </a:pPr>
            <a:r>
              <a:rPr lang="ru-RU" sz="1300" b="1" dirty="0">
                <a:solidFill>
                  <a:schemeClr val="tx1"/>
                </a:solidFill>
              </a:rPr>
              <a:t>Обеспечение приема в вузы, итоговая аттестация по обязательным предметам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37301" y="802988"/>
            <a:ext cx="2168525" cy="992579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ru-RU" sz="2000" b="1" dirty="0"/>
              <a:t>Государственная </a:t>
            </a:r>
          </a:p>
          <a:p>
            <a:pPr algn="ctr">
              <a:defRPr/>
            </a:pPr>
            <a:r>
              <a:rPr lang="ru-RU" sz="2000" b="1" dirty="0"/>
              <a:t>итоговая аттестация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987301" y="802987"/>
            <a:ext cx="2263775" cy="68480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ru-RU" sz="2000" b="1" dirty="0"/>
              <a:t>Школьное оценивание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113799" y="802987"/>
            <a:ext cx="3313112" cy="377026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ru-RU" sz="2000" b="1" dirty="0"/>
              <a:t>Выборочные исследования</a:t>
            </a:r>
          </a:p>
        </p:txBody>
      </p:sp>
      <p:sp>
        <p:nvSpPr>
          <p:cNvPr id="25" name="Стрелка вниз 24"/>
          <p:cNvSpPr/>
          <p:nvPr/>
        </p:nvSpPr>
        <p:spPr>
          <a:xfrm>
            <a:off x="3721564" y="1724815"/>
            <a:ext cx="290512" cy="232833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652427" y="4247201"/>
            <a:ext cx="2319625" cy="25346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spcAft>
                <a:spcPts val="450"/>
              </a:spcAft>
              <a:defRPr/>
            </a:pPr>
            <a:r>
              <a:rPr lang="ru-RU" sz="1300" b="1" dirty="0">
                <a:solidFill>
                  <a:srgbClr val="C00000"/>
                </a:solidFill>
              </a:rPr>
              <a:t>Основной государственный экзамен </a:t>
            </a:r>
          </a:p>
          <a:p>
            <a:pPr marL="214313" indent="-214313">
              <a:buFont typeface="Wingdings" panose="05000000000000000000" pitchFamily="2" charset="2"/>
              <a:buChar char="Ø"/>
              <a:defRPr/>
            </a:pPr>
            <a:r>
              <a:rPr lang="ru-RU" sz="1300" b="1" dirty="0">
                <a:solidFill>
                  <a:schemeClr val="tx1"/>
                </a:solidFill>
              </a:rPr>
              <a:t>9 классы</a:t>
            </a:r>
          </a:p>
          <a:p>
            <a:pPr marL="214313" indent="-214313">
              <a:buFont typeface="Wingdings" panose="05000000000000000000" pitchFamily="2" charset="2"/>
              <a:buChar char="Ø"/>
              <a:defRPr/>
            </a:pPr>
            <a:r>
              <a:rPr lang="ru-RU" sz="1300" b="1" dirty="0">
                <a:solidFill>
                  <a:schemeClr val="tx1"/>
                </a:solidFill>
              </a:rPr>
              <a:t>более 1,2 млн участников</a:t>
            </a:r>
          </a:p>
          <a:p>
            <a:pPr marL="214313" indent="-214313">
              <a:buFont typeface="Wingdings" panose="05000000000000000000" pitchFamily="2" charset="2"/>
              <a:buChar char="Ø"/>
              <a:defRPr/>
            </a:pPr>
            <a:r>
              <a:rPr lang="ru-RU" sz="1300" b="1" dirty="0">
                <a:solidFill>
                  <a:schemeClr val="tx1"/>
                </a:solidFill>
              </a:rPr>
              <a:t>Итоговая аттестация по программе основного общего образования, помощь в выборе траектории дальнейшего обучения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258354" y="1825741"/>
            <a:ext cx="3398744" cy="15952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r>
              <a:rPr lang="ru-RU" sz="1300" b="1" dirty="0">
                <a:solidFill>
                  <a:srgbClr val="C00000"/>
                </a:solidFill>
              </a:rPr>
              <a:t>Сравнительные </a:t>
            </a:r>
          </a:p>
          <a:p>
            <a:pPr>
              <a:spcAft>
                <a:spcPts val="450"/>
              </a:spcAft>
              <a:defRPr/>
            </a:pPr>
            <a:r>
              <a:rPr lang="ru-RU" sz="1300" b="1" dirty="0">
                <a:solidFill>
                  <a:srgbClr val="C00000"/>
                </a:solidFill>
              </a:rPr>
              <a:t>международные исследования</a:t>
            </a:r>
          </a:p>
          <a:p>
            <a:pPr marL="214313" indent="-214313">
              <a:buFont typeface="Wingdings" panose="05000000000000000000" pitchFamily="2" charset="2"/>
              <a:buChar char="Ø"/>
              <a:defRPr/>
            </a:pPr>
            <a:r>
              <a:rPr lang="ru-RU" sz="1300" b="1" dirty="0">
                <a:solidFill>
                  <a:schemeClr val="tx1"/>
                </a:solidFill>
              </a:rPr>
              <a:t>От  2 до 6 </a:t>
            </a:r>
            <a:r>
              <a:rPr lang="ru-RU" sz="1300" b="1" dirty="0" err="1">
                <a:solidFill>
                  <a:schemeClr val="tx1"/>
                </a:solidFill>
              </a:rPr>
              <a:t>тыс</a:t>
            </a:r>
            <a:r>
              <a:rPr lang="ru-RU" sz="1300" b="1" dirty="0">
                <a:solidFill>
                  <a:schemeClr val="tx1"/>
                </a:solidFill>
              </a:rPr>
              <a:t> участников</a:t>
            </a:r>
          </a:p>
          <a:p>
            <a:pPr marL="214313" indent="-214313">
              <a:buFont typeface="Wingdings" panose="05000000000000000000" pitchFamily="2" charset="2"/>
              <a:buChar char="Ø"/>
              <a:defRPr/>
            </a:pPr>
            <a:r>
              <a:rPr lang="en-US" sz="1300" b="1" dirty="0">
                <a:solidFill>
                  <a:schemeClr val="tx1"/>
                </a:solidFill>
              </a:rPr>
              <a:t>PISA, TIMSS, PIRLS, ICCS</a:t>
            </a:r>
            <a:r>
              <a:rPr lang="ru-RU" sz="1300" b="1" dirty="0">
                <a:solidFill>
                  <a:schemeClr val="tx1"/>
                </a:solidFill>
              </a:rPr>
              <a:t>, </a:t>
            </a:r>
            <a:r>
              <a:rPr lang="en-US" sz="1300" b="1" dirty="0">
                <a:solidFill>
                  <a:schemeClr val="tx1"/>
                </a:solidFill>
              </a:rPr>
              <a:t>TALIS </a:t>
            </a:r>
            <a:endParaRPr lang="ru-RU" sz="1300" b="1" dirty="0">
              <a:solidFill>
                <a:schemeClr val="tx1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Ø"/>
              <a:defRPr/>
            </a:pPr>
            <a:r>
              <a:rPr lang="ru-RU" sz="1300" b="1" dirty="0">
                <a:solidFill>
                  <a:schemeClr val="tx1"/>
                </a:solidFill>
              </a:rPr>
              <a:t>Сопоставление результатов России по годам и с другими странами</a:t>
            </a:r>
          </a:p>
        </p:txBody>
      </p:sp>
      <p:sp>
        <p:nvSpPr>
          <p:cNvPr id="29" name="Стрелка вниз 28"/>
          <p:cNvSpPr/>
          <p:nvPr/>
        </p:nvSpPr>
        <p:spPr>
          <a:xfrm>
            <a:off x="6769564" y="1466580"/>
            <a:ext cx="290512" cy="230716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258354" y="3515138"/>
            <a:ext cx="3398744" cy="1737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r>
              <a:rPr lang="ru-RU" sz="1300" b="1" dirty="0">
                <a:solidFill>
                  <a:srgbClr val="C00000"/>
                </a:solidFill>
              </a:rPr>
              <a:t>Национальные исследования </a:t>
            </a:r>
          </a:p>
          <a:p>
            <a:pPr>
              <a:spcAft>
                <a:spcPts val="450"/>
              </a:spcAft>
              <a:defRPr/>
            </a:pPr>
            <a:r>
              <a:rPr lang="ru-RU" sz="1300" b="1" dirty="0">
                <a:solidFill>
                  <a:srgbClr val="C00000"/>
                </a:solidFill>
              </a:rPr>
              <a:t>качества образования</a:t>
            </a:r>
          </a:p>
          <a:p>
            <a:pPr marL="214313" indent="-214313">
              <a:buFont typeface="Wingdings" panose="05000000000000000000" pitchFamily="2" charset="2"/>
              <a:buChar char="Ø"/>
              <a:defRPr/>
            </a:pPr>
            <a:r>
              <a:rPr lang="ru-RU" sz="1300" b="1" dirty="0">
                <a:solidFill>
                  <a:schemeClr val="tx1"/>
                </a:solidFill>
              </a:rPr>
              <a:t>4-10 классы</a:t>
            </a:r>
          </a:p>
          <a:p>
            <a:pPr marL="214313" indent="-214313">
              <a:buFont typeface="Wingdings" panose="05000000000000000000" pitchFamily="2" charset="2"/>
              <a:buChar char="Ø"/>
              <a:defRPr/>
            </a:pPr>
            <a:r>
              <a:rPr lang="ru-RU" sz="1300" b="1" dirty="0">
                <a:solidFill>
                  <a:schemeClr val="tx1"/>
                </a:solidFill>
              </a:rPr>
              <a:t>Около 50 </a:t>
            </a:r>
            <a:r>
              <a:rPr lang="ru-RU" sz="1300" b="1" dirty="0" err="1">
                <a:solidFill>
                  <a:schemeClr val="tx1"/>
                </a:solidFill>
              </a:rPr>
              <a:t>тыс</a:t>
            </a:r>
            <a:r>
              <a:rPr lang="ru-RU" sz="1300" b="1" dirty="0">
                <a:solidFill>
                  <a:schemeClr val="tx1"/>
                </a:solidFill>
              </a:rPr>
              <a:t> участников</a:t>
            </a:r>
          </a:p>
          <a:p>
            <a:pPr marL="214313" indent="-214313">
              <a:buFont typeface="Wingdings" panose="05000000000000000000" pitchFamily="2" charset="2"/>
              <a:buChar char="Ø"/>
              <a:defRPr/>
            </a:pPr>
            <a:r>
              <a:rPr lang="ru-RU" sz="1300" b="1" dirty="0">
                <a:solidFill>
                  <a:schemeClr val="tx1"/>
                </a:solidFill>
              </a:rPr>
              <a:t>Исследование значимых тенденций и проблем в образовании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805864" y="1807361"/>
            <a:ext cx="2914651" cy="32810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spcAft>
                <a:spcPts val="450"/>
              </a:spcAft>
              <a:defRPr/>
            </a:pPr>
            <a:r>
              <a:rPr lang="ru-RU" sz="1300" b="1" dirty="0">
                <a:solidFill>
                  <a:srgbClr val="C00000"/>
                </a:solidFill>
              </a:rPr>
              <a:t>Всероссийские проверочные работы</a:t>
            </a:r>
          </a:p>
          <a:p>
            <a:pPr marL="214313" indent="-214313">
              <a:buFont typeface="Wingdings" panose="05000000000000000000" pitchFamily="2" charset="2"/>
              <a:buChar char="Ø"/>
              <a:defRPr/>
            </a:pPr>
            <a:r>
              <a:rPr lang="ru-RU" sz="1300" b="1" dirty="0">
                <a:solidFill>
                  <a:schemeClr val="tx1"/>
                </a:solidFill>
              </a:rPr>
              <a:t>Более 3 млн участников</a:t>
            </a:r>
          </a:p>
          <a:p>
            <a:pPr marL="214313" indent="-214313">
              <a:buFont typeface="Wingdings" panose="05000000000000000000" pitchFamily="2" charset="2"/>
              <a:buChar char="Ø"/>
              <a:defRPr/>
            </a:pPr>
            <a:r>
              <a:rPr lang="ru-RU" sz="1300" b="1" dirty="0">
                <a:solidFill>
                  <a:schemeClr val="tx1"/>
                </a:solidFill>
              </a:rPr>
              <a:t>4, 5, 10, 11 классы</a:t>
            </a:r>
          </a:p>
          <a:p>
            <a:pPr marL="214313" indent="-214313">
              <a:buFont typeface="Wingdings" panose="05000000000000000000" pitchFamily="2" charset="2"/>
              <a:buChar char="Ø"/>
              <a:defRPr/>
            </a:pPr>
            <a:r>
              <a:rPr lang="ru-RU" sz="1300" b="1" dirty="0">
                <a:solidFill>
                  <a:schemeClr val="tx1"/>
                </a:solidFill>
              </a:rPr>
              <a:t>Ежегодное добавление классов</a:t>
            </a:r>
          </a:p>
          <a:p>
            <a:pPr marL="214313" indent="-214313">
              <a:buFont typeface="Wingdings" panose="05000000000000000000" pitchFamily="2" charset="2"/>
              <a:buChar char="Ø"/>
              <a:defRPr/>
            </a:pPr>
            <a:r>
              <a:rPr lang="ru-RU" sz="1300" b="1" dirty="0">
                <a:solidFill>
                  <a:schemeClr val="tx1"/>
                </a:solidFill>
              </a:rPr>
              <a:t>Результаты используются для мониторинга введения образовательных стандартов, продвижения единых ориентиров в оценивании уровня подготовки школьников, самодиагностики школ, организации адресного повышения квалификации</a:t>
            </a:r>
          </a:p>
        </p:txBody>
      </p:sp>
      <p:sp>
        <p:nvSpPr>
          <p:cNvPr id="32" name="Стрелка вниз 31"/>
          <p:cNvSpPr/>
          <p:nvPr/>
        </p:nvSpPr>
        <p:spPr>
          <a:xfrm>
            <a:off x="10117603" y="1466580"/>
            <a:ext cx="290513" cy="230716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258354" y="5368900"/>
            <a:ext cx="3398744" cy="14204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spcAft>
                <a:spcPts val="450"/>
              </a:spcAft>
              <a:defRPr/>
            </a:pPr>
            <a:r>
              <a:rPr lang="ru-RU" sz="1300" b="1" dirty="0">
                <a:solidFill>
                  <a:srgbClr val="C00000"/>
                </a:solidFill>
              </a:rPr>
              <a:t>Исследования компетенций учителей</a:t>
            </a:r>
          </a:p>
          <a:p>
            <a:pPr marL="214313" indent="-214313">
              <a:buFont typeface="Wingdings" panose="05000000000000000000" pitchFamily="2" charset="2"/>
              <a:buChar char="Ø"/>
              <a:defRPr/>
            </a:pPr>
            <a:r>
              <a:rPr lang="ru-RU" sz="1300" b="1" dirty="0">
                <a:solidFill>
                  <a:schemeClr val="tx1"/>
                </a:solidFill>
              </a:rPr>
              <a:t>От  2 до 15 </a:t>
            </a:r>
            <a:r>
              <a:rPr lang="ru-RU" sz="1300" b="1" dirty="0" err="1">
                <a:solidFill>
                  <a:schemeClr val="tx1"/>
                </a:solidFill>
              </a:rPr>
              <a:t>тыс</a:t>
            </a:r>
            <a:r>
              <a:rPr lang="ru-RU" sz="1300" b="1" dirty="0">
                <a:solidFill>
                  <a:schemeClr val="tx1"/>
                </a:solidFill>
              </a:rPr>
              <a:t> участников</a:t>
            </a:r>
          </a:p>
          <a:p>
            <a:pPr marL="214313" indent="-214313">
              <a:buFont typeface="Wingdings" panose="05000000000000000000" pitchFamily="2" charset="2"/>
              <a:buChar char="Ø"/>
              <a:defRPr/>
            </a:pPr>
            <a:r>
              <a:rPr lang="ru-RU" sz="1300" b="1" dirty="0">
                <a:solidFill>
                  <a:schemeClr val="tx1"/>
                </a:solidFill>
              </a:rPr>
              <a:t>Подготовка к введению единых принципов аттестации учителей на основе профессионального стандарта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340914" y="164637"/>
            <a:ext cx="8280920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29" tIns="34289" rIns="6852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hangingPunct="1"/>
            <a:r>
              <a:rPr lang="ru-RU" altLang="ru-RU" sz="2400" b="1" dirty="0">
                <a:solidFill>
                  <a:srgbClr val="0070C0"/>
                </a:solidFill>
                <a:latin typeface="+mn-lt"/>
              </a:rPr>
              <a:t>ЕДИНАЯ СИСТЕМА ОЦЕНКИ КАЧЕСТВА ОБРАЗОВАНИЯ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4E86285-25AF-414D-9EE5-E0AD749115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61D301C-E40E-4148-A0EF-ACCB536E9CE7}"/>
              </a:ext>
            </a:extLst>
          </p:cNvPr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2</a:t>
            </a:fld>
            <a:r>
              <a:rPr lang="ru-RU" sz="22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27264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20</a:t>
            </a:fld>
            <a:r>
              <a:rPr lang="ru-RU" sz="22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/17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9" name="CustomShape 2"/>
          <p:cNvSpPr/>
          <p:nvPr/>
        </p:nvSpPr>
        <p:spPr>
          <a:xfrm>
            <a:off x="2734733" y="463809"/>
            <a:ext cx="8745214" cy="7385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8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УПРАВЛЕНИЕ ШКОЛОЙ МИРОВОГО УРОВНЯ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678848" y="1058091"/>
            <a:ext cx="8856984" cy="54315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b="1" dirty="0">
              <a:latin typeface="+mj-lt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78848" y="1202360"/>
            <a:ext cx="85545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Aft>
                <a:spcPts val="600"/>
              </a:spcAft>
              <a:buAutoNum type="arabicPeriod"/>
              <a:defRPr/>
            </a:pPr>
            <a:r>
              <a:rPr lang="ru-RU" sz="2800" dirty="0">
                <a:cs typeface="Times New Roman" panose="02020603050405020304" pitchFamily="18" charset="0"/>
              </a:rPr>
              <a:t>Готовность меняться</a:t>
            </a:r>
          </a:p>
          <a:p>
            <a:pPr marL="514350" lvl="0" indent="-514350">
              <a:spcAft>
                <a:spcPts val="600"/>
              </a:spcAft>
              <a:buAutoNum type="arabicPeriod"/>
              <a:defRPr/>
            </a:pPr>
            <a:r>
              <a:rPr lang="ru-RU" sz="2800" dirty="0">
                <a:cs typeface="Times New Roman" panose="02020603050405020304" pitchFamily="18" charset="0"/>
              </a:rPr>
              <a:t>Объективная самооценка</a:t>
            </a:r>
          </a:p>
          <a:p>
            <a:pPr marL="514350" lvl="0" indent="-514350">
              <a:spcAft>
                <a:spcPts val="600"/>
              </a:spcAft>
              <a:buAutoNum type="arabicPeriod"/>
              <a:defRPr/>
            </a:pPr>
            <a:r>
              <a:rPr lang="ru-RU" sz="2800" dirty="0">
                <a:cs typeface="Times New Roman" panose="02020603050405020304" pitchFamily="18" charset="0"/>
              </a:rPr>
              <a:t>Миссия. Концепция. Программа</a:t>
            </a:r>
          </a:p>
          <a:p>
            <a:pPr marL="514350" lvl="0" indent="-514350">
              <a:spcAft>
                <a:spcPts val="600"/>
              </a:spcAft>
              <a:buAutoNum type="arabicPeriod"/>
              <a:defRPr/>
            </a:pPr>
            <a:r>
              <a:rPr lang="ru-RU" sz="2800" dirty="0">
                <a:cs typeface="Times New Roman" panose="02020603050405020304" pitchFamily="18" charset="0"/>
              </a:rPr>
              <a:t>Ценности</a:t>
            </a:r>
          </a:p>
          <a:p>
            <a:pPr marL="514350" lvl="0" indent="-514350">
              <a:spcAft>
                <a:spcPts val="600"/>
              </a:spcAft>
              <a:buAutoNum type="arabicPeriod"/>
              <a:defRPr/>
            </a:pPr>
            <a:endParaRPr lang="ru-RU" sz="2800" dirty="0"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CDF425-FFC7-0447-ADF2-BF1E7887C3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" t="10031" r="26100" b="26295"/>
          <a:stretch/>
        </p:blipFill>
        <p:spPr>
          <a:xfrm>
            <a:off x="5053066" y="2990786"/>
            <a:ext cx="6708630" cy="364353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5D84271-B466-3046-B8FB-003230301817}"/>
              </a:ext>
            </a:extLst>
          </p:cNvPr>
          <p:cNvSpPr/>
          <p:nvPr/>
        </p:nvSpPr>
        <p:spPr>
          <a:xfrm>
            <a:off x="7291258" y="3756905"/>
            <a:ext cx="2911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sz="3200" b="1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</a:rPr>
              <a:t>fioco.ru</a:t>
            </a:r>
            <a:r>
              <a:rPr lang="en-US" sz="3200" b="1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</a:rPr>
              <a:t>/</a:t>
            </a:r>
            <a:r>
              <a:rPr lang="en-US" sz="3200" b="1" spc="-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</a:rPr>
              <a:t>antirisk</a:t>
            </a:r>
            <a:endParaRPr lang="ru-RU" sz="3200" b="1" spc="-1" dirty="0">
              <a:solidFill>
                <a:schemeClr val="accent1">
                  <a:lumMod val="7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6733774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1" y="287268"/>
            <a:ext cx="1492991" cy="1618379"/>
          </a:xfrm>
          <a:prstGeom prst="rect">
            <a:avLst/>
          </a:prstGeom>
        </p:spPr>
      </p:pic>
      <p:sp>
        <p:nvSpPr>
          <p:cNvPr id="5" name="CustomShape 2"/>
          <p:cNvSpPr/>
          <p:nvPr/>
        </p:nvSpPr>
        <p:spPr>
          <a:xfrm>
            <a:off x="2084171" y="346693"/>
            <a:ext cx="10010775" cy="9027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3200" b="1" cap="all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выводы</a:t>
            </a:r>
            <a:endParaRPr lang="ru-RU" sz="3200" b="1" cap="all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lnSpc>
                <a:spcPts val="2800"/>
              </a:lnSpc>
              <a:spcAft>
                <a:spcPts val="1200"/>
              </a:spcAft>
            </a:pPr>
            <a:endParaRPr lang="ru-RU" sz="3200" b="1" cap="all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F9AFB93-9CEA-8B47-9E40-45D39774AB60}"/>
              </a:ext>
            </a:extLst>
          </p:cNvPr>
          <p:cNvSpPr/>
          <p:nvPr/>
        </p:nvSpPr>
        <p:spPr>
          <a:xfrm>
            <a:off x="2580050" y="1202360"/>
            <a:ext cx="895578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600" dirty="0"/>
              <a:t>Исследования качества образования – инструмент развития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600" dirty="0"/>
              <a:t>Различные исследования – различные цели 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600" dirty="0"/>
              <a:t>Каждое исследование – </a:t>
            </a:r>
            <a:r>
              <a:rPr lang="ru-RU" sz="2600" dirty="0" err="1"/>
              <a:t>мультиадрессное</a:t>
            </a:r>
            <a:r>
              <a:rPr lang="ru-RU" sz="2600" dirty="0"/>
              <a:t> 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600" dirty="0"/>
              <a:t>Система объективной оценки качества подготовки обучающихся – ключевой элемент управления, необходимый для достижения любой цели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ru-RU" sz="2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238C3A-81D5-8D46-8CAB-44916676731F}"/>
              </a:ext>
            </a:extLst>
          </p:cNvPr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21</a:t>
            </a:fld>
            <a:r>
              <a:rPr lang="ru-RU" sz="22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243269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2"/>
          <p:cNvSpPr/>
          <p:nvPr/>
        </p:nvSpPr>
        <p:spPr>
          <a:xfrm>
            <a:off x="2895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Изображение 3" descr="Снимок экрана 2017-03-05 в 17.15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5397110"/>
            <a:ext cx="9143999" cy="1460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" y="0"/>
            <a:ext cx="12192000" cy="6858000"/>
          </a:xfrm>
          <a:prstGeom prst="rect">
            <a:avLst/>
          </a:prstGeom>
        </p:spPr>
      </p:pic>
      <p:sp>
        <p:nvSpPr>
          <p:cNvPr id="7" name="CustomShape 2"/>
          <p:cNvSpPr/>
          <p:nvPr/>
        </p:nvSpPr>
        <p:spPr>
          <a:xfrm>
            <a:off x="1326416" y="3948788"/>
            <a:ext cx="9538448" cy="9007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spcAft>
                <a:spcPts val="1200"/>
              </a:spcAft>
            </a:pPr>
            <a:r>
              <a:rPr lang="ru-RU" sz="44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Благодарю за внимание</a:t>
            </a:r>
          </a:p>
          <a:p>
            <a:pPr>
              <a:spcAft>
                <a:spcPts val="1200"/>
              </a:spcAft>
            </a:pPr>
            <a:endParaRPr lang="ru-RU" sz="4400" b="1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spcAft>
                <a:spcPts val="1200"/>
              </a:spcAft>
            </a:pPr>
            <a:r>
              <a:rPr lang="en-US" sz="4000" b="1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fioco.ru</a:t>
            </a:r>
            <a:r>
              <a:rPr lang="en-US" sz="4000" b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/</a:t>
            </a:r>
            <a:r>
              <a:rPr lang="ru-RU" sz="4000" b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отчеты-</a:t>
            </a:r>
            <a:r>
              <a:rPr lang="ru-RU" sz="4000" b="1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мси</a:t>
            </a:r>
            <a:r>
              <a:rPr lang="ru-RU" sz="4000" b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4000" b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           </a:t>
            </a:r>
            <a:r>
              <a:rPr lang="en-US" sz="4000" b="1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fioco.ru</a:t>
            </a:r>
            <a:r>
              <a:rPr lang="en-US" sz="4000" b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/</a:t>
            </a:r>
            <a:r>
              <a:rPr lang="en-US" sz="4000" b="1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antirisk</a:t>
            </a:r>
            <a:r>
              <a:rPr lang="ru-RU" sz="4000" b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  </a:t>
            </a:r>
            <a:endParaRPr lang="en-US" sz="4000" b="1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spcAft>
                <a:spcPts val="1200"/>
              </a:spcAft>
            </a:pPr>
            <a:r>
              <a:rPr lang="ru-RU" sz="4400" b="1" spc="-1" dirty="0">
                <a:uFill>
                  <a:solidFill>
                    <a:srgbClr val="FFFFFF"/>
                  </a:solidFill>
                </a:uFill>
              </a:rPr>
              <a:t> </a:t>
            </a:r>
            <a:endParaRPr lang="en-US" sz="4400" b="1" spc="-1" dirty="0"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21079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734732" y="463808"/>
            <a:ext cx="8830735" cy="5168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800" b="1" cap="all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Всероссийские проверочные работы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3</a:t>
            </a:fld>
            <a:r>
              <a:rPr lang="ru-RU" sz="22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/28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8B2926D4-AF32-D248-92EE-57CE263D3BA2}"/>
              </a:ext>
            </a:extLst>
          </p:cNvPr>
          <p:cNvSpPr/>
          <p:nvPr/>
        </p:nvSpPr>
        <p:spPr>
          <a:xfrm>
            <a:off x="2888974" y="1828800"/>
            <a:ext cx="4121426" cy="1258957"/>
          </a:xfrm>
          <a:prstGeom prst="round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Единые измерители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8F09AFA7-3B26-1B48-9784-6A02860352B0}"/>
              </a:ext>
            </a:extLst>
          </p:cNvPr>
          <p:cNvSpPr/>
          <p:nvPr/>
        </p:nvSpPr>
        <p:spPr>
          <a:xfrm>
            <a:off x="7150099" y="1828800"/>
            <a:ext cx="4121426" cy="1258957"/>
          </a:xfrm>
          <a:prstGeom prst="round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Единая система оценивания, развитие форм и методов стандартизированного оценивания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D25EC82A-E8FA-514D-8130-E48FF32FDE20}"/>
              </a:ext>
            </a:extLst>
          </p:cNvPr>
          <p:cNvSpPr/>
          <p:nvPr/>
        </p:nvSpPr>
        <p:spPr>
          <a:xfrm>
            <a:off x="2888974" y="4667264"/>
            <a:ext cx="4121426" cy="1258957"/>
          </a:xfrm>
          <a:prstGeom prst="round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Возможность сопоставления своей ОО с результатами региона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29D2966C-080E-BF47-82C3-6BD162A21E2F}"/>
              </a:ext>
            </a:extLst>
          </p:cNvPr>
          <p:cNvSpPr/>
          <p:nvPr/>
        </p:nvSpPr>
        <p:spPr>
          <a:xfrm>
            <a:off x="7198322" y="4667264"/>
            <a:ext cx="4121426" cy="1258957"/>
          </a:xfrm>
          <a:prstGeom prst="round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Данные о проблемных зонах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9F2CBC05-930F-8741-9598-40AAED1DCDBB}"/>
              </a:ext>
            </a:extLst>
          </p:cNvPr>
          <p:cNvSpPr/>
          <p:nvPr/>
        </p:nvSpPr>
        <p:spPr>
          <a:xfrm>
            <a:off x="6309782" y="3369989"/>
            <a:ext cx="1680634" cy="1015042"/>
          </a:xfrm>
          <a:prstGeom prst="round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ВПР</a:t>
            </a:r>
          </a:p>
        </p:txBody>
      </p:sp>
      <p:sp>
        <p:nvSpPr>
          <p:cNvPr id="7" name="Стрелка вправо 6">
            <a:extLst>
              <a:ext uri="{FF2B5EF4-FFF2-40B4-BE49-F238E27FC236}">
                <a16:creationId xmlns:a16="http://schemas.microsoft.com/office/drawing/2014/main" id="{6ECC1FFA-B444-0747-A6D5-8AE97419E193}"/>
              </a:ext>
            </a:extLst>
          </p:cNvPr>
          <p:cNvSpPr/>
          <p:nvPr/>
        </p:nvSpPr>
        <p:spPr>
          <a:xfrm rot="19393568">
            <a:off x="8388626" y="3280536"/>
            <a:ext cx="337931" cy="1789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>
            <a:extLst>
              <a:ext uri="{FF2B5EF4-FFF2-40B4-BE49-F238E27FC236}">
                <a16:creationId xmlns:a16="http://schemas.microsoft.com/office/drawing/2014/main" id="{C1DCD577-AD69-714E-AA65-046182A461E2}"/>
              </a:ext>
            </a:extLst>
          </p:cNvPr>
          <p:cNvSpPr/>
          <p:nvPr/>
        </p:nvSpPr>
        <p:spPr>
          <a:xfrm rot="1974510">
            <a:off x="8390183" y="4295578"/>
            <a:ext cx="337931" cy="1789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extLst>
              <a:ext uri="{FF2B5EF4-FFF2-40B4-BE49-F238E27FC236}">
                <a16:creationId xmlns:a16="http://schemas.microsoft.com/office/drawing/2014/main" id="{83D478D1-BE29-9D46-8A0E-E4AD03048740}"/>
              </a:ext>
            </a:extLst>
          </p:cNvPr>
          <p:cNvSpPr/>
          <p:nvPr/>
        </p:nvSpPr>
        <p:spPr>
          <a:xfrm rot="12928241">
            <a:off x="5572645" y="3282442"/>
            <a:ext cx="337931" cy="1789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>
            <a:extLst>
              <a:ext uri="{FF2B5EF4-FFF2-40B4-BE49-F238E27FC236}">
                <a16:creationId xmlns:a16="http://schemas.microsoft.com/office/drawing/2014/main" id="{C528E6C8-16E3-2341-BE17-71EA6B30C90B}"/>
              </a:ext>
            </a:extLst>
          </p:cNvPr>
          <p:cNvSpPr/>
          <p:nvPr/>
        </p:nvSpPr>
        <p:spPr>
          <a:xfrm rot="9064727">
            <a:off x="5574202" y="4297484"/>
            <a:ext cx="337931" cy="1789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6847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379217" y="317318"/>
            <a:ext cx="9138068" cy="8430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400" b="1" cap="all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использование результатов </a:t>
            </a:r>
            <a:r>
              <a:rPr lang="ru-RU" sz="2400" b="1" cap="all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впр</a:t>
            </a:r>
            <a:endParaRPr lang="ru-RU" sz="2400" b="1" cap="all" dirty="0">
              <a:solidFill>
                <a:srgbClr val="0070C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AECE93-1287-4625-9782-7ABF265870AF}"/>
              </a:ext>
            </a:extLst>
          </p:cNvPr>
          <p:cNvSpPr/>
          <p:nvPr/>
        </p:nvSpPr>
        <p:spPr>
          <a:xfrm>
            <a:off x="521110" y="-2434143"/>
            <a:ext cx="11228437" cy="36933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B65CC5-9E24-4E11-98D7-464F5FF0E0B0}"/>
              </a:ext>
            </a:extLst>
          </p:cNvPr>
          <p:cNvSpPr txBox="1"/>
          <p:nvPr/>
        </p:nvSpPr>
        <p:spPr>
          <a:xfrm>
            <a:off x="2150532" y="1775104"/>
            <a:ext cx="986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A704EF-3750-4C4F-8D61-7543EC10C5D8}"/>
              </a:ext>
            </a:extLst>
          </p:cNvPr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4</a:t>
            </a:fld>
            <a:r>
              <a:rPr lang="ru-RU" sz="22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/28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123F4B71-2FF0-8E4E-B41E-851C974B1D4D}"/>
              </a:ext>
            </a:extLst>
          </p:cNvPr>
          <p:cNvSpPr/>
          <p:nvPr/>
        </p:nvSpPr>
        <p:spPr>
          <a:xfrm>
            <a:off x="2390330" y="3630097"/>
            <a:ext cx="2276114" cy="1471989"/>
          </a:xfrm>
          <a:prstGeom prst="roundRect">
            <a:avLst/>
          </a:prstGeom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Образовательная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организация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01428985-DA7A-B14B-BB2D-85BE34991B1E}"/>
              </a:ext>
            </a:extLst>
          </p:cNvPr>
          <p:cNvSpPr/>
          <p:nvPr/>
        </p:nvSpPr>
        <p:spPr>
          <a:xfrm>
            <a:off x="2380805" y="1323459"/>
            <a:ext cx="2276114" cy="1474581"/>
          </a:xfrm>
          <a:prstGeom prst="roundRect">
            <a:avLst/>
          </a:prstGeom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Федеральный уровень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8882409-0454-1A44-AA13-D7D8A55A6CBA}"/>
              </a:ext>
            </a:extLst>
          </p:cNvPr>
          <p:cNvSpPr/>
          <p:nvPr/>
        </p:nvSpPr>
        <p:spPr>
          <a:xfrm>
            <a:off x="2379216" y="2466459"/>
            <a:ext cx="2276115" cy="1471989"/>
          </a:xfrm>
          <a:prstGeom prst="roundRect">
            <a:avLst/>
          </a:prstGeom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Субъект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РФ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84F0DD30-F1B4-334C-BAC2-731EC013E710}"/>
              </a:ext>
            </a:extLst>
          </p:cNvPr>
          <p:cNvSpPr/>
          <p:nvPr/>
        </p:nvSpPr>
        <p:spPr>
          <a:xfrm>
            <a:off x="5598667" y="3630097"/>
            <a:ext cx="5586168" cy="1471989"/>
          </a:xfrm>
          <a:prstGeom prst="roundRect">
            <a:avLst/>
          </a:prstGeom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Самодиагностика,</a:t>
            </a:r>
          </a:p>
          <a:p>
            <a:pPr algn="ctr" eaLnBrk="1" hangingPunct="1">
              <a:defRPr/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повышение квалификации учителей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3D78E3F2-156C-134F-B18B-3BC48017B755}"/>
              </a:ext>
            </a:extLst>
          </p:cNvPr>
          <p:cNvSpPr/>
          <p:nvPr/>
        </p:nvSpPr>
        <p:spPr>
          <a:xfrm>
            <a:off x="5582792" y="1323459"/>
            <a:ext cx="5604276" cy="1474581"/>
          </a:xfrm>
          <a:prstGeom prst="roundRect">
            <a:avLst/>
          </a:prstGeom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Статистический анализ результатов, мониторинг введения ФГОС, менеджмент результатов ГИА, обеспечение контрольно-надзорных функций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29D5C72D-5672-684D-A72E-5183A2CCA9B5}"/>
              </a:ext>
            </a:extLst>
          </p:cNvPr>
          <p:cNvSpPr/>
          <p:nvPr/>
        </p:nvSpPr>
        <p:spPr>
          <a:xfrm>
            <a:off x="5598667" y="2444235"/>
            <a:ext cx="5586168" cy="1508270"/>
          </a:xfrm>
          <a:prstGeom prst="roundRect">
            <a:avLst/>
          </a:prstGeom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Контроль качества образования, регулирование программ повышения квалификации учителей</a:t>
            </a:r>
          </a:p>
        </p:txBody>
      </p:sp>
      <p:sp>
        <p:nvSpPr>
          <p:cNvPr id="17" name="Стрелка вправо 16">
            <a:extLst>
              <a:ext uri="{FF2B5EF4-FFF2-40B4-BE49-F238E27FC236}">
                <a16:creationId xmlns:a16="http://schemas.microsoft.com/office/drawing/2014/main" id="{7B2E34E6-EA13-6741-B65B-C94F36588AE1}"/>
              </a:ext>
            </a:extLst>
          </p:cNvPr>
          <p:cNvSpPr/>
          <p:nvPr/>
        </p:nvSpPr>
        <p:spPr>
          <a:xfrm>
            <a:off x="4884015" y="1956201"/>
            <a:ext cx="599885" cy="43157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право 17">
            <a:extLst>
              <a:ext uri="{FF2B5EF4-FFF2-40B4-BE49-F238E27FC236}">
                <a16:creationId xmlns:a16="http://schemas.microsoft.com/office/drawing/2014/main" id="{DFC30A81-A78C-F048-8218-13F164145714}"/>
              </a:ext>
            </a:extLst>
          </p:cNvPr>
          <p:cNvSpPr/>
          <p:nvPr/>
        </p:nvSpPr>
        <p:spPr>
          <a:xfrm>
            <a:off x="4884503" y="3086501"/>
            <a:ext cx="601209" cy="43348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>
            <a:extLst>
              <a:ext uri="{FF2B5EF4-FFF2-40B4-BE49-F238E27FC236}">
                <a16:creationId xmlns:a16="http://schemas.microsoft.com/office/drawing/2014/main" id="{8FC5DBA3-ADCC-FA47-A72C-13134460768B}"/>
              </a:ext>
            </a:extLst>
          </p:cNvPr>
          <p:cNvSpPr/>
          <p:nvPr/>
        </p:nvSpPr>
        <p:spPr>
          <a:xfrm>
            <a:off x="4884015" y="4261251"/>
            <a:ext cx="599885" cy="43348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3441B74F-B576-8D4F-AEF7-64AA6C70F0DA}"/>
              </a:ext>
            </a:extLst>
          </p:cNvPr>
          <p:cNvSpPr/>
          <p:nvPr/>
        </p:nvSpPr>
        <p:spPr>
          <a:xfrm>
            <a:off x="2379216" y="4693078"/>
            <a:ext cx="2276114" cy="1471989"/>
          </a:xfrm>
          <a:prstGeom prst="roundRect">
            <a:avLst/>
          </a:prstGeom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Родители/обучающиеся</a:t>
            </a: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5EC87487-46E4-4944-BA87-005D07EEE619}"/>
              </a:ext>
            </a:extLst>
          </p:cNvPr>
          <p:cNvSpPr/>
          <p:nvPr/>
        </p:nvSpPr>
        <p:spPr>
          <a:xfrm>
            <a:off x="5582792" y="4693078"/>
            <a:ext cx="5586168" cy="1471989"/>
          </a:xfrm>
          <a:prstGeom prst="roundRect">
            <a:avLst/>
          </a:prstGeom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Выявление проблемных зон, ориентиры для построения индивидуальных образовательных траекторий</a:t>
            </a:r>
          </a:p>
        </p:txBody>
      </p:sp>
      <p:sp>
        <p:nvSpPr>
          <p:cNvPr id="23" name="Стрелка вправо 22">
            <a:extLst>
              <a:ext uri="{FF2B5EF4-FFF2-40B4-BE49-F238E27FC236}">
                <a16:creationId xmlns:a16="http://schemas.microsoft.com/office/drawing/2014/main" id="{FCD1B773-5772-1C40-98DB-DB3F666E7C0D}"/>
              </a:ext>
            </a:extLst>
          </p:cNvPr>
          <p:cNvSpPr/>
          <p:nvPr/>
        </p:nvSpPr>
        <p:spPr>
          <a:xfrm>
            <a:off x="4878402" y="5219257"/>
            <a:ext cx="599885" cy="43348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61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734732" y="463808"/>
            <a:ext cx="8830735" cy="5877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800" b="1" cap="all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Направления использования результатов</a:t>
            </a:r>
            <a:r>
              <a:rPr lang="ru-RU" sz="2800" b="1" cap="all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/>
            </a:r>
            <a:br>
              <a:rPr lang="ru-RU" sz="2800" b="1" cap="all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</a:br>
            <a:r>
              <a:rPr lang="ru-RU" sz="2800" b="1" cap="all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оценка качества подготовки обучающихся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5</a:t>
            </a:fld>
            <a:r>
              <a:rPr lang="ru-RU" sz="22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/28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/>
          </p:nvPr>
        </p:nvGraphicFramePr>
        <p:xfrm>
          <a:off x="5701904" y="2280394"/>
          <a:ext cx="6134896" cy="2803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/>
          </p:nvPr>
        </p:nvGraphicFramePr>
        <p:xfrm>
          <a:off x="756336" y="2322924"/>
          <a:ext cx="6004409" cy="2723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3136138" y="1738155"/>
            <a:ext cx="6231062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834" tIns="121917" rIns="243834" bIns="121917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00" b="1" dirty="0"/>
              <a:t>Индексы низких результатов (математика)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692000" y="2679070"/>
            <a:ext cx="3520800" cy="1447200"/>
          </a:xfrm>
          <a:prstGeom prst="line">
            <a:avLst/>
          </a:prstGeom>
          <a:ln w="76200">
            <a:solidFill>
              <a:srgbClr val="D82028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6912000" y="2621470"/>
            <a:ext cx="4327200" cy="1302530"/>
          </a:xfrm>
          <a:prstGeom prst="line">
            <a:avLst/>
          </a:prstGeom>
          <a:ln w="76200">
            <a:solidFill>
              <a:srgbClr val="D82028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932000" y="5429073"/>
            <a:ext cx="2419200" cy="705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0682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751" y="0"/>
            <a:ext cx="12192000" cy="5334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Доля школ с низкими результатами по итогам ВПР</a:t>
            </a:r>
          </a:p>
        </p:txBody>
      </p:sp>
      <p:sp>
        <p:nvSpPr>
          <p:cNvPr id="15" name="Текст 39"/>
          <p:cNvSpPr txBox="1">
            <a:spLocks/>
          </p:cNvSpPr>
          <p:nvPr/>
        </p:nvSpPr>
        <p:spPr bwMode="auto">
          <a:xfrm>
            <a:off x="6604000" y="1600200"/>
            <a:ext cx="5486400" cy="44704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866" tIns="60866" rIns="60866" bIns="60866" numCol="1" anchor="t" anchorCtr="0" compatLnSpc="1">
            <a:prstTxWarp prst="textNoShape">
              <a:avLst/>
            </a:prstTxWarp>
          </a:bodyPr>
          <a:lstStyle>
            <a:lvl1pPr marL="128576" indent="-128576" algn="l" defTabSz="455965" rtl="0" eaLnBrk="0" fontAlgn="base" hangingPunct="0">
              <a:spcBef>
                <a:spcPts val="375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 pitchFamily="34" charset="0"/>
              </a:defRPr>
            </a:lvl1pPr>
            <a:lvl2pPr marL="331557" indent="-160123" algn="l" defTabSz="455965" rtl="0" eaLnBrk="0" fontAlgn="base" hangingPunct="0">
              <a:spcBef>
                <a:spcPts val="375"/>
              </a:spcBef>
              <a:spcAft>
                <a:spcPct val="0"/>
              </a:spcAft>
              <a:buSzPct val="100000"/>
              <a:buChar char="–"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 pitchFamily="34" charset="0"/>
              </a:defRPr>
            </a:lvl2pPr>
            <a:lvl3pPr marL="491680" indent="-149408" algn="l" defTabSz="455965" rtl="0" eaLnBrk="0" fontAlgn="base" hangingPunct="0">
              <a:spcBef>
                <a:spcPts val="375"/>
              </a:spcBef>
              <a:spcAft>
                <a:spcPct val="0"/>
              </a:spcAft>
              <a:buSzPct val="100000"/>
              <a:buChar char="•"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 pitchFamily="34" charset="0"/>
              </a:defRPr>
            </a:lvl3pPr>
            <a:lvl4pPr marL="692876" indent="-179171" algn="l" defTabSz="455965" rtl="0" eaLnBrk="0" fontAlgn="base" hangingPunct="0">
              <a:spcBef>
                <a:spcPts val="375"/>
              </a:spcBef>
              <a:spcAft>
                <a:spcPct val="0"/>
              </a:spcAft>
              <a:buSzPct val="100000"/>
              <a:buChar char="–"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 pitchFamily="34" charset="0"/>
              </a:defRPr>
            </a:lvl4pPr>
            <a:lvl5pPr marL="864308" indent="-179171" algn="l" defTabSz="455965" rtl="0" eaLnBrk="0" fontAlgn="base" hangingPunct="0">
              <a:spcBef>
                <a:spcPts val="375"/>
              </a:spcBef>
              <a:spcAft>
                <a:spcPct val="0"/>
              </a:spcAft>
              <a:buSzPct val="100000"/>
              <a:buChar char="»"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 pitchFamily="34" charset="0"/>
              </a:defRPr>
            </a:lvl5pPr>
            <a:lvl6pPr marL="975632" marR="0" indent="-119810" algn="l" defTabSz="456452" rtl="0" latinLnBrk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1146756" marR="0" indent="-119810" algn="l" defTabSz="456452" rtl="0" latinLnBrk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1317921" marR="0" indent="-119811" algn="l" defTabSz="456452" rtl="0" latinLnBrk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1489099" marR="0" indent="-119811" algn="l" defTabSz="456452" rtl="0" latinLnBrk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ru-RU" sz="1900" b="1" dirty="0">
                <a:solidFill>
                  <a:schemeClr val="tx1"/>
                </a:solidFill>
                <a:latin typeface="Cambria" panose="02040503050406030204" pitchFamily="18" charset="0"/>
              </a:rPr>
              <a:t>Более чем в трети школ России более 30% учеников 5-6 классов  не осваивают программу по русскому языку и/или </a:t>
            </a:r>
            <a:br>
              <a:rPr lang="ru-RU" sz="1900" b="1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1900" b="1" dirty="0">
                <a:solidFill>
                  <a:schemeClr val="tx1"/>
                </a:solidFill>
                <a:latin typeface="Cambria" panose="02040503050406030204" pitchFamily="18" charset="0"/>
              </a:rPr>
              <a:t>по математике. Это создает проблему </a:t>
            </a:r>
            <a:br>
              <a:rPr lang="ru-RU" sz="1900" b="1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1900" b="1" dirty="0">
                <a:solidFill>
                  <a:schemeClr val="tx1"/>
                </a:solidFill>
                <a:latin typeface="Cambria" panose="02040503050406030204" pitchFamily="18" charset="0"/>
              </a:rPr>
              <a:t>не только для повышения результатов </a:t>
            </a:r>
            <a:r>
              <a:rPr lang="en-US" sz="1900" b="1" dirty="0">
                <a:solidFill>
                  <a:schemeClr val="tx1"/>
                </a:solidFill>
                <a:latin typeface="Cambria" panose="02040503050406030204" pitchFamily="18" charset="0"/>
              </a:rPr>
              <a:t>PISA</a:t>
            </a:r>
            <a:r>
              <a:rPr lang="ru-RU" sz="1900" b="1" dirty="0">
                <a:solidFill>
                  <a:schemeClr val="tx1"/>
                </a:solidFill>
                <a:latin typeface="Cambria" panose="02040503050406030204" pitchFamily="18" charset="0"/>
              </a:rPr>
              <a:t>, но и для сохранения результатов </a:t>
            </a:r>
            <a:r>
              <a:rPr lang="en-US" sz="1900" b="1" dirty="0">
                <a:solidFill>
                  <a:schemeClr val="tx1"/>
                </a:solidFill>
                <a:latin typeface="Cambria" panose="02040503050406030204" pitchFamily="18" charset="0"/>
              </a:rPr>
              <a:t>TIMSS</a:t>
            </a:r>
            <a:endParaRPr lang="ru-RU" sz="19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/>
            <a:r>
              <a:rPr lang="ru-RU" sz="19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</a:p>
          <a:p>
            <a:pPr marL="0" indent="0"/>
            <a:r>
              <a:rPr lang="ru-RU" sz="1900" b="1" dirty="0">
                <a:solidFill>
                  <a:srgbClr val="C00000"/>
                </a:solidFill>
                <a:latin typeface="Cambria" panose="02040503050406030204" pitchFamily="18" charset="0"/>
              </a:rPr>
              <a:t>Необходима система адресной работы </a:t>
            </a:r>
            <a:br>
              <a:rPr lang="ru-RU" sz="19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1900" b="1" dirty="0">
                <a:solidFill>
                  <a:srgbClr val="C00000"/>
                </a:solidFill>
                <a:latin typeface="Cambria" panose="02040503050406030204" pitchFamily="18" charset="0"/>
              </a:rPr>
              <a:t>со «слабыми» школами, которая включает: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ru-RU" sz="1900" b="1" dirty="0">
                <a:solidFill>
                  <a:srgbClr val="C00000"/>
                </a:solidFill>
                <a:latin typeface="Cambria" panose="02040503050406030204" pitchFamily="18" charset="0"/>
              </a:rPr>
              <a:t>выявление школ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ru-RU" sz="1900" b="1" dirty="0">
                <a:solidFill>
                  <a:srgbClr val="C00000"/>
                </a:solidFill>
                <a:latin typeface="Cambria" panose="02040503050406030204" pitchFamily="18" charset="0"/>
              </a:rPr>
              <a:t>разработку адресных программ помощи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ru-RU" sz="1900" b="1" dirty="0">
                <a:solidFill>
                  <a:srgbClr val="C00000"/>
                </a:solidFill>
                <a:latin typeface="Cambria" panose="02040503050406030204" pitchFamily="18" charset="0"/>
              </a:rPr>
              <a:t>реализацию конкретных мер 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ru-RU" sz="1900" b="1" dirty="0">
                <a:solidFill>
                  <a:srgbClr val="C00000"/>
                </a:solidFill>
                <a:latin typeface="Cambria" panose="02040503050406030204" pitchFamily="18" charset="0"/>
              </a:rPr>
              <a:t>мониторинг достигнутых результатов</a:t>
            </a:r>
          </a:p>
          <a:p>
            <a:pPr marL="0" indent="0"/>
            <a:endParaRPr lang="ru-RU" sz="1900" dirty="0">
              <a:solidFill>
                <a:srgbClr val="C00000"/>
              </a:solidFill>
            </a:endParaRPr>
          </a:p>
          <a:p>
            <a:pPr marL="0" indent="0">
              <a:spcAft>
                <a:spcPts val="800"/>
              </a:spcAft>
            </a:pPr>
            <a:endParaRPr lang="ru-RU" sz="1900" kern="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endParaRPr lang="ru-RU" sz="1900" kern="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812800" y="2717800"/>
          <a:ext cx="4978400" cy="34080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C00000"/>
                          </a:solidFill>
                          <a:effectLst/>
                        </a:rPr>
                        <a:t>Доля учеников,  получивших двойки</a:t>
                      </a:r>
                      <a:endParaRPr lang="ru-RU" sz="19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375" marR="713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C00000"/>
                          </a:solidFill>
                          <a:effectLst/>
                        </a:rPr>
                        <a:t>Доля школ (%)</a:t>
                      </a:r>
                      <a:endParaRPr lang="ru-RU" sz="19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375" marR="713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более 30%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375" marR="713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35,4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375" marR="713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более 40%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375" marR="713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20,4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375" marR="713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более 50%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375" marR="713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10,5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375" marR="713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более 60%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375" marR="713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6,5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375" marR="713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более 70%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375" marR="713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3,6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375" marR="713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более 80%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375" marR="713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1,9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375" marR="713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более 90%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375" marR="713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1,2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375" marR="713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97684" y="936743"/>
            <a:ext cx="4978400" cy="158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 algn="ctr" defTabSz="1219170"/>
            <a:r>
              <a:rPr lang="ru-RU" altLang="ru-RU" sz="1900" b="1" dirty="0">
                <a:ea typeface="Times New Roman" pitchFamily="18" charset="0"/>
                <a:cs typeface="Times New Roman" pitchFamily="18" charset="0"/>
              </a:rPr>
              <a:t>Доля школ, у которых процент получивших двойку по русскому языку и/или по математике, имеет указанное значение либо в 5-м, либо в 6-м классе</a:t>
            </a:r>
            <a:endParaRPr lang="ru-RU" altLang="ru-RU" sz="1900" dirty="0"/>
          </a:p>
        </p:txBody>
      </p:sp>
    </p:spTree>
    <p:extLst>
      <p:ext uri="{BB962C8B-B14F-4D97-AF65-F5344CB8AC3E}">
        <p14:creationId xmlns:p14="http://schemas.microsoft.com/office/powerpoint/2010/main" val="35006624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2542" y="407923"/>
            <a:ext cx="6754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ОРГАНИЗАЦИЯ </a:t>
            </a:r>
            <a:r>
              <a:rPr spc="-10" dirty="0"/>
              <a:t>ОЦЕНИВАНИЯ </a:t>
            </a:r>
            <a:r>
              <a:rPr spc="-5" dirty="0"/>
              <a:t>ВПР В</a:t>
            </a:r>
            <a:r>
              <a:rPr spc="40" dirty="0"/>
              <a:t> </a:t>
            </a:r>
            <a:r>
              <a:rPr spc="-35" dirty="0"/>
              <a:t>ШКОЛЕ</a:t>
            </a:r>
          </a:p>
        </p:txBody>
      </p:sp>
      <p:sp>
        <p:nvSpPr>
          <p:cNvPr id="3" name="object 3"/>
          <p:cNvSpPr/>
          <p:nvPr/>
        </p:nvSpPr>
        <p:spPr>
          <a:xfrm>
            <a:off x="739292" y="601012"/>
            <a:ext cx="1329512" cy="1381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17803" y="5446572"/>
            <a:ext cx="5702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Calibri"/>
                <a:cs typeface="Calibri"/>
              </a:rPr>
              <a:t>4</a:t>
            </a:r>
            <a:r>
              <a:rPr sz="2200" b="1" spc="-5" dirty="0">
                <a:solidFill>
                  <a:srgbClr val="A6A6A6"/>
                </a:solidFill>
                <a:latin typeface="Calibri"/>
                <a:cs typeface="Calibri"/>
              </a:rPr>
              <a:t>/</a:t>
            </a:r>
            <a:r>
              <a:rPr lang="ru-RU" sz="2200" b="1" spc="-5" dirty="0">
                <a:solidFill>
                  <a:srgbClr val="A6A6A6"/>
                </a:solidFill>
                <a:latin typeface="Calibri"/>
                <a:cs typeface="Calibri"/>
              </a:rPr>
              <a:t>28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09588" y="1728089"/>
            <a:ext cx="357505" cy="484505"/>
          </a:xfrm>
          <a:custGeom>
            <a:avLst/>
            <a:gdLst/>
            <a:ahLst/>
            <a:cxnLst/>
            <a:rect l="l" t="t" r="r" b="b"/>
            <a:pathLst>
              <a:path w="357504" h="484505">
                <a:moveTo>
                  <a:pt x="178688" y="0"/>
                </a:moveTo>
                <a:lnTo>
                  <a:pt x="178688" y="121031"/>
                </a:lnTo>
                <a:lnTo>
                  <a:pt x="0" y="121031"/>
                </a:lnTo>
                <a:lnTo>
                  <a:pt x="0" y="363093"/>
                </a:lnTo>
                <a:lnTo>
                  <a:pt x="178688" y="363093"/>
                </a:lnTo>
                <a:lnTo>
                  <a:pt x="178688" y="484124"/>
                </a:lnTo>
                <a:lnTo>
                  <a:pt x="357250" y="242062"/>
                </a:lnTo>
                <a:lnTo>
                  <a:pt x="178688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44038" y="1426972"/>
            <a:ext cx="3679190" cy="1086485"/>
          </a:xfrm>
          <a:custGeom>
            <a:avLst/>
            <a:gdLst/>
            <a:ahLst/>
            <a:cxnLst/>
            <a:rect l="l" t="t" r="r" b="b"/>
            <a:pathLst>
              <a:path w="3679190" h="1086485">
                <a:moveTo>
                  <a:pt x="0" y="26288"/>
                </a:moveTo>
                <a:lnTo>
                  <a:pt x="2071" y="16019"/>
                </a:lnTo>
                <a:lnTo>
                  <a:pt x="7715" y="7667"/>
                </a:lnTo>
                <a:lnTo>
                  <a:pt x="16073" y="2053"/>
                </a:lnTo>
                <a:lnTo>
                  <a:pt x="26288" y="0"/>
                </a:lnTo>
                <a:lnTo>
                  <a:pt x="3652774" y="0"/>
                </a:lnTo>
                <a:lnTo>
                  <a:pt x="3663062" y="2053"/>
                </a:lnTo>
                <a:lnTo>
                  <a:pt x="3671458" y="7667"/>
                </a:lnTo>
                <a:lnTo>
                  <a:pt x="3677116" y="16019"/>
                </a:lnTo>
                <a:lnTo>
                  <a:pt x="3679190" y="26288"/>
                </a:lnTo>
                <a:lnTo>
                  <a:pt x="3679190" y="1060068"/>
                </a:lnTo>
                <a:lnTo>
                  <a:pt x="3677116" y="1070284"/>
                </a:lnTo>
                <a:lnTo>
                  <a:pt x="3671458" y="1078642"/>
                </a:lnTo>
                <a:lnTo>
                  <a:pt x="3663062" y="1084286"/>
                </a:lnTo>
                <a:lnTo>
                  <a:pt x="3652774" y="1086357"/>
                </a:lnTo>
                <a:lnTo>
                  <a:pt x="26288" y="1086357"/>
                </a:lnTo>
                <a:lnTo>
                  <a:pt x="16073" y="1084286"/>
                </a:lnTo>
                <a:lnTo>
                  <a:pt x="7715" y="1078642"/>
                </a:lnTo>
                <a:lnTo>
                  <a:pt x="2071" y="1070284"/>
                </a:lnTo>
                <a:lnTo>
                  <a:pt x="0" y="1060068"/>
                </a:lnTo>
                <a:lnTo>
                  <a:pt x="0" y="26288"/>
                </a:lnTo>
                <a:close/>
              </a:path>
            </a:pathLst>
          </a:custGeom>
          <a:ln w="38099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30092" y="1531111"/>
            <a:ext cx="3305175" cy="85153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19380" marR="5080" indent="-106680">
              <a:lnSpc>
                <a:spcPct val="100600"/>
              </a:lnSpc>
              <a:spcBef>
                <a:spcPts val="85"/>
              </a:spcBef>
            </a:pPr>
            <a:r>
              <a:rPr sz="1800" b="1" spc="-5" dirty="0">
                <a:latin typeface="Calibri"/>
                <a:cs typeface="Calibri"/>
              </a:rPr>
              <a:t>Провести оценочную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процедуру,  </a:t>
            </a:r>
            <a:r>
              <a:rPr sz="1800" b="1" spc="-5" dirty="0">
                <a:latin typeface="Calibri"/>
                <a:cs typeface="Calibri"/>
              </a:rPr>
              <a:t>собрать работы </a:t>
            </a:r>
            <a:r>
              <a:rPr sz="1800" b="1" dirty="0">
                <a:latin typeface="Calibri"/>
                <a:cs typeface="Calibri"/>
              </a:rPr>
              <a:t>в </a:t>
            </a:r>
            <a:r>
              <a:rPr sz="1800" b="1" spc="-5" dirty="0">
                <a:latin typeface="Calibri"/>
                <a:cs typeface="Calibri"/>
              </a:rPr>
              <a:t>соответствии  </a:t>
            </a:r>
            <a:r>
              <a:rPr sz="1800" b="1" dirty="0">
                <a:latin typeface="Calibri"/>
                <a:cs typeface="Calibri"/>
              </a:rPr>
              <a:t>с </a:t>
            </a:r>
            <a:r>
              <a:rPr sz="1800" b="1" spc="-10" dirty="0">
                <a:latin typeface="Calibri"/>
                <a:cs typeface="Calibri"/>
              </a:rPr>
              <a:t>технологией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регламентом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48754" y="1426972"/>
            <a:ext cx="3679190" cy="1086485"/>
          </a:xfrm>
          <a:custGeom>
            <a:avLst/>
            <a:gdLst/>
            <a:ahLst/>
            <a:cxnLst/>
            <a:rect l="l" t="t" r="r" b="b"/>
            <a:pathLst>
              <a:path w="3679190" h="1086485">
                <a:moveTo>
                  <a:pt x="0" y="26288"/>
                </a:moveTo>
                <a:lnTo>
                  <a:pt x="2073" y="16019"/>
                </a:lnTo>
                <a:lnTo>
                  <a:pt x="7731" y="7667"/>
                </a:lnTo>
                <a:lnTo>
                  <a:pt x="16127" y="2053"/>
                </a:lnTo>
                <a:lnTo>
                  <a:pt x="26416" y="0"/>
                </a:lnTo>
                <a:lnTo>
                  <a:pt x="3652901" y="0"/>
                </a:lnTo>
                <a:lnTo>
                  <a:pt x="3663170" y="2053"/>
                </a:lnTo>
                <a:lnTo>
                  <a:pt x="3671522" y="7667"/>
                </a:lnTo>
                <a:lnTo>
                  <a:pt x="3677136" y="16019"/>
                </a:lnTo>
                <a:lnTo>
                  <a:pt x="3679190" y="26288"/>
                </a:lnTo>
                <a:lnTo>
                  <a:pt x="3679190" y="1060068"/>
                </a:lnTo>
                <a:lnTo>
                  <a:pt x="3677136" y="1070284"/>
                </a:lnTo>
                <a:lnTo>
                  <a:pt x="3671522" y="1078642"/>
                </a:lnTo>
                <a:lnTo>
                  <a:pt x="3663170" y="1084286"/>
                </a:lnTo>
                <a:lnTo>
                  <a:pt x="3652901" y="1086357"/>
                </a:lnTo>
                <a:lnTo>
                  <a:pt x="26416" y="1086357"/>
                </a:lnTo>
                <a:lnTo>
                  <a:pt x="16127" y="1084286"/>
                </a:lnTo>
                <a:lnTo>
                  <a:pt x="7731" y="1078642"/>
                </a:lnTo>
                <a:lnTo>
                  <a:pt x="2073" y="1070284"/>
                </a:lnTo>
                <a:lnTo>
                  <a:pt x="0" y="1060068"/>
                </a:lnTo>
                <a:lnTo>
                  <a:pt x="0" y="26288"/>
                </a:lnTo>
                <a:close/>
              </a:path>
            </a:pathLst>
          </a:custGeom>
          <a:ln w="38099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226300" y="1531111"/>
            <a:ext cx="3326765" cy="85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Собраться 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метод.</a:t>
            </a:r>
            <a:r>
              <a:rPr sz="18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объединением 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учителей</a:t>
            </a:r>
            <a:r>
              <a:rPr sz="18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предметников,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изучить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критерии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048754" y="3003676"/>
            <a:ext cx="3679190" cy="1086485"/>
          </a:xfrm>
          <a:custGeom>
            <a:avLst/>
            <a:gdLst/>
            <a:ahLst/>
            <a:cxnLst/>
            <a:rect l="l" t="t" r="r" b="b"/>
            <a:pathLst>
              <a:path w="3679190" h="1086485">
                <a:moveTo>
                  <a:pt x="0" y="26415"/>
                </a:moveTo>
                <a:lnTo>
                  <a:pt x="2073" y="16127"/>
                </a:lnTo>
                <a:lnTo>
                  <a:pt x="7731" y="7731"/>
                </a:lnTo>
                <a:lnTo>
                  <a:pt x="16127" y="2073"/>
                </a:lnTo>
                <a:lnTo>
                  <a:pt x="26416" y="0"/>
                </a:lnTo>
                <a:lnTo>
                  <a:pt x="3652901" y="0"/>
                </a:lnTo>
                <a:lnTo>
                  <a:pt x="3663170" y="2073"/>
                </a:lnTo>
                <a:lnTo>
                  <a:pt x="3671522" y="7731"/>
                </a:lnTo>
                <a:lnTo>
                  <a:pt x="3677136" y="16127"/>
                </a:lnTo>
                <a:lnTo>
                  <a:pt x="3679190" y="26415"/>
                </a:lnTo>
                <a:lnTo>
                  <a:pt x="3679190" y="1060069"/>
                </a:lnTo>
                <a:lnTo>
                  <a:pt x="3677136" y="1070357"/>
                </a:lnTo>
                <a:lnTo>
                  <a:pt x="3671522" y="1078753"/>
                </a:lnTo>
                <a:lnTo>
                  <a:pt x="3663170" y="1084411"/>
                </a:lnTo>
                <a:lnTo>
                  <a:pt x="3652901" y="1086485"/>
                </a:lnTo>
                <a:lnTo>
                  <a:pt x="26416" y="1086485"/>
                </a:lnTo>
                <a:lnTo>
                  <a:pt x="16127" y="1084411"/>
                </a:lnTo>
                <a:lnTo>
                  <a:pt x="7731" y="1078753"/>
                </a:lnTo>
                <a:lnTo>
                  <a:pt x="2073" y="1070357"/>
                </a:lnTo>
                <a:lnTo>
                  <a:pt x="0" y="1060069"/>
                </a:lnTo>
                <a:lnTo>
                  <a:pt x="0" y="26415"/>
                </a:lnTo>
                <a:close/>
              </a:path>
            </a:pathLst>
          </a:custGeom>
          <a:ln w="381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14107" y="3108197"/>
            <a:ext cx="3349625" cy="8521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 marR="231140" indent="63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Проверить 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несколько работ, 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выявить различные</a:t>
            </a:r>
            <a:r>
              <a:rPr sz="18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ошибки,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обсудить 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подходы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оцениванию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48754" y="4625594"/>
            <a:ext cx="3679190" cy="1086485"/>
          </a:xfrm>
          <a:custGeom>
            <a:avLst/>
            <a:gdLst/>
            <a:ahLst/>
            <a:cxnLst/>
            <a:rect l="l" t="t" r="r" b="b"/>
            <a:pathLst>
              <a:path w="3679190" h="1086485">
                <a:moveTo>
                  <a:pt x="0" y="26288"/>
                </a:moveTo>
                <a:lnTo>
                  <a:pt x="2073" y="16019"/>
                </a:lnTo>
                <a:lnTo>
                  <a:pt x="7731" y="7667"/>
                </a:lnTo>
                <a:lnTo>
                  <a:pt x="16127" y="2053"/>
                </a:lnTo>
                <a:lnTo>
                  <a:pt x="26416" y="0"/>
                </a:lnTo>
                <a:lnTo>
                  <a:pt x="3652901" y="0"/>
                </a:lnTo>
                <a:lnTo>
                  <a:pt x="3663116" y="2053"/>
                </a:lnTo>
                <a:lnTo>
                  <a:pt x="3671474" y="7667"/>
                </a:lnTo>
                <a:lnTo>
                  <a:pt x="3677118" y="16019"/>
                </a:lnTo>
                <a:lnTo>
                  <a:pt x="3679190" y="26288"/>
                </a:lnTo>
                <a:lnTo>
                  <a:pt x="3679190" y="1060030"/>
                </a:lnTo>
                <a:lnTo>
                  <a:pt x="3677118" y="1070290"/>
                </a:lnTo>
                <a:lnTo>
                  <a:pt x="3671474" y="1078671"/>
                </a:lnTo>
                <a:lnTo>
                  <a:pt x="3663116" y="1084323"/>
                </a:lnTo>
                <a:lnTo>
                  <a:pt x="3652901" y="1086396"/>
                </a:lnTo>
                <a:lnTo>
                  <a:pt x="26416" y="1086396"/>
                </a:lnTo>
                <a:lnTo>
                  <a:pt x="16127" y="1084323"/>
                </a:lnTo>
                <a:lnTo>
                  <a:pt x="7731" y="1078671"/>
                </a:lnTo>
                <a:lnTo>
                  <a:pt x="2073" y="1070290"/>
                </a:lnTo>
                <a:lnTo>
                  <a:pt x="0" y="1060030"/>
                </a:lnTo>
                <a:lnTo>
                  <a:pt x="0" y="26288"/>
                </a:lnTo>
                <a:close/>
              </a:path>
            </a:pathLst>
          </a:custGeom>
          <a:ln w="381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209535" y="4730318"/>
            <a:ext cx="3356610" cy="8521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Приступить </a:t>
            </a:r>
            <a:r>
              <a:rPr sz="1800" b="1" dirty="0">
                <a:latin typeface="Calibri"/>
                <a:cs typeface="Calibri"/>
              </a:rPr>
              <a:t>к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оцениванию,</a:t>
            </a:r>
            <a:endParaRPr sz="1800">
              <a:latin typeface="Calibri"/>
              <a:cs typeface="Calibri"/>
            </a:endParaRPr>
          </a:p>
          <a:p>
            <a:pPr marL="12065" marR="5080" algn="ctr">
              <a:lnSpc>
                <a:spcPts val="2180"/>
              </a:lnSpc>
              <a:spcBef>
                <a:spcPts val="55"/>
              </a:spcBef>
            </a:pPr>
            <a:r>
              <a:rPr sz="1800" b="1" spc="-10" dirty="0">
                <a:latin typeface="Calibri"/>
                <a:cs typeface="Calibri"/>
              </a:rPr>
              <a:t>регулярно проводя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консультации  </a:t>
            </a:r>
            <a:r>
              <a:rPr sz="1800" b="1" spc="-5" dirty="0">
                <a:latin typeface="Calibri"/>
                <a:cs typeface="Calibri"/>
              </a:rPr>
              <a:t>по </a:t>
            </a:r>
            <a:r>
              <a:rPr sz="1800" b="1" spc="-15" dirty="0">
                <a:latin typeface="Calibri"/>
                <a:cs typeface="Calibri"/>
              </a:rPr>
              <a:t>отдельным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работам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646286" y="2586863"/>
            <a:ext cx="484505" cy="379730"/>
          </a:xfrm>
          <a:custGeom>
            <a:avLst/>
            <a:gdLst/>
            <a:ahLst/>
            <a:cxnLst/>
            <a:rect l="l" t="t" r="r" b="b"/>
            <a:pathLst>
              <a:path w="484504" h="379730">
                <a:moveTo>
                  <a:pt x="484124" y="189737"/>
                </a:moveTo>
                <a:lnTo>
                  <a:pt x="0" y="189737"/>
                </a:lnTo>
                <a:lnTo>
                  <a:pt x="242062" y="379475"/>
                </a:lnTo>
                <a:lnTo>
                  <a:pt x="484124" y="189737"/>
                </a:lnTo>
                <a:close/>
              </a:path>
              <a:path w="484504" h="379730">
                <a:moveTo>
                  <a:pt x="363093" y="0"/>
                </a:moveTo>
                <a:lnTo>
                  <a:pt x="121031" y="0"/>
                </a:lnTo>
                <a:lnTo>
                  <a:pt x="121031" y="189737"/>
                </a:lnTo>
                <a:lnTo>
                  <a:pt x="363093" y="189737"/>
                </a:lnTo>
                <a:lnTo>
                  <a:pt x="363093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46286" y="4178046"/>
            <a:ext cx="484505" cy="379730"/>
          </a:xfrm>
          <a:custGeom>
            <a:avLst/>
            <a:gdLst/>
            <a:ahLst/>
            <a:cxnLst/>
            <a:rect l="l" t="t" r="r" b="b"/>
            <a:pathLst>
              <a:path w="484504" h="379729">
                <a:moveTo>
                  <a:pt x="484124" y="189737"/>
                </a:moveTo>
                <a:lnTo>
                  <a:pt x="0" y="189737"/>
                </a:lnTo>
                <a:lnTo>
                  <a:pt x="242062" y="379602"/>
                </a:lnTo>
                <a:lnTo>
                  <a:pt x="484124" y="189737"/>
                </a:lnTo>
                <a:close/>
              </a:path>
              <a:path w="484504" h="379729">
                <a:moveTo>
                  <a:pt x="363093" y="0"/>
                </a:moveTo>
                <a:lnTo>
                  <a:pt x="121031" y="0"/>
                </a:lnTo>
                <a:lnTo>
                  <a:pt x="121031" y="189737"/>
                </a:lnTo>
                <a:lnTo>
                  <a:pt x="363093" y="189737"/>
                </a:lnTo>
                <a:lnTo>
                  <a:pt x="363093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44038" y="4625594"/>
            <a:ext cx="3679190" cy="1086485"/>
          </a:xfrm>
          <a:custGeom>
            <a:avLst/>
            <a:gdLst/>
            <a:ahLst/>
            <a:cxnLst/>
            <a:rect l="l" t="t" r="r" b="b"/>
            <a:pathLst>
              <a:path w="3679190" h="1086485">
                <a:moveTo>
                  <a:pt x="0" y="26288"/>
                </a:moveTo>
                <a:lnTo>
                  <a:pt x="2071" y="16019"/>
                </a:lnTo>
                <a:lnTo>
                  <a:pt x="7715" y="7667"/>
                </a:lnTo>
                <a:lnTo>
                  <a:pt x="16073" y="2053"/>
                </a:lnTo>
                <a:lnTo>
                  <a:pt x="26288" y="0"/>
                </a:lnTo>
                <a:lnTo>
                  <a:pt x="3652774" y="0"/>
                </a:lnTo>
                <a:lnTo>
                  <a:pt x="3663062" y="2053"/>
                </a:lnTo>
                <a:lnTo>
                  <a:pt x="3671458" y="7667"/>
                </a:lnTo>
                <a:lnTo>
                  <a:pt x="3677116" y="16019"/>
                </a:lnTo>
                <a:lnTo>
                  <a:pt x="3679190" y="26288"/>
                </a:lnTo>
                <a:lnTo>
                  <a:pt x="3679190" y="1060030"/>
                </a:lnTo>
                <a:lnTo>
                  <a:pt x="3677116" y="1070290"/>
                </a:lnTo>
                <a:lnTo>
                  <a:pt x="3671458" y="1078671"/>
                </a:lnTo>
                <a:lnTo>
                  <a:pt x="3663062" y="1084323"/>
                </a:lnTo>
                <a:lnTo>
                  <a:pt x="3652774" y="1086396"/>
                </a:lnTo>
                <a:lnTo>
                  <a:pt x="26288" y="1086396"/>
                </a:lnTo>
                <a:lnTo>
                  <a:pt x="16073" y="1084323"/>
                </a:lnTo>
                <a:lnTo>
                  <a:pt x="7715" y="1078671"/>
                </a:lnTo>
                <a:lnTo>
                  <a:pt x="2071" y="1070290"/>
                </a:lnTo>
                <a:lnTo>
                  <a:pt x="0" y="1060030"/>
                </a:lnTo>
                <a:lnTo>
                  <a:pt x="0" y="26288"/>
                </a:lnTo>
                <a:close/>
              </a:path>
            </a:pathLst>
          </a:custGeom>
          <a:ln w="381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014852" y="4730318"/>
            <a:ext cx="3338829" cy="8521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По окончании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проанализировать</a:t>
            </a:r>
            <a:endParaRPr sz="1800">
              <a:latin typeface="Calibri"/>
              <a:cs typeface="Calibri"/>
            </a:endParaRPr>
          </a:p>
          <a:p>
            <a:pPr marL="213360" marR="207010" algn="ctr">
              <a:lnSpc>
                <a:spcPts val="2180"/>
              </a:lnSpc>
              <a:spcBef>
                <a:spcPts val="55"/>
              </a:spcBef>
            </a:pP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результаты,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типовые</a:t>
            </a:r>
            <a:r>
              <a:rPr sz="1800" b="1" spc="-1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ошибки  и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наметить пути</a:t>
            </a:r>
            <a:r>
              <a:rPr sz="18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отработки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587997" y="4926710"/>
            <a:ext cx="357505" cy="484505"/>
          </a:xfrm>
          <a:custGeom>
            <a:avLst/>
            <a:gdLst/>
            <a:ahLst/>
            <a:cxnLst/>
            <a:rect l="l" t="t" r="r" b="b"/>
            <a:pathLst>
              <a:path w="357504" h="484504">
                <a:moveTo>
                  <a:pt x="178688" y="0"/>
                </a:moveTo>
                <a:lnTo>
                  <a:pt x="0" y="242062"/>
                </a:lnTo>
                <a:lnTo>
                  <a:pt x="178688" y="484123"/>
                </a:lnTo>
                <a:lnTo>
                  <a:pt x="178688" y="363092"/>
                </a:lnTo>
                <a:lnTo>
                  <a:pt x="357250" y="363092"/>
                </a:lnTo>
                <a:lnTo>
                  <a:pt x="357250" y="121031"/>
                </a:lnTo>
                <a:lnTo>
                  <a:pt x="178688" y="121031"/>
                </a:lnTo>
                <a:lnTo>
                  <a:pt x="178688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398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62A95A8B-D8B1-E14B-BCC7-1E5CC67AFA5F}"/>
              </a:ext>
            </a:extLst>
          </p:cNvPr>
          <p:cNvGraphicFramePr/>
          <p:nvPr/>
        </p:nvGraphicFramePr>
        <p:xfrm>
          <a:off x="143341" y="687214"/>
          <a:ext cx="5746327" cy="3701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EB2DDA56-C351-FC41-946E-19C5B17CAE75}"/>
              </a:ext>
            </a:extLst>
          </p:cNvPr>
          <p:cNvGraphicFramePr/>
          <p:nvPr/>
        </p:nvGraphicFramePr>
        <p:xfrm>
          <a:off x="6288023" y="836716"/>
          <a:ext cx="5626100" cy="3552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173" name="TextBox 6">
            <a:extLst>
              <a:ext uri="{FF2B5EF4-FFF2-40B4-BE49-F238E27FC236}">
                <a16:creationId xmlns:a16="http://schemas.microsoft.com/office/drawing/2014/main" id="{5395A2B2-0AEF-8848-9EFE-C9A5443CD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233" y="537633"/>
            <a:ext cx="1151467" cy="41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900" b="1" dirty="0">
                <a:latin typeface="Arial" charset="0"/>
              </a:rPr>
              <a:t>4 класс</a:t>
            </a:r>
          </a:p>
        </p:txBody>
      </p:sp>
      <p:sp>
        <p:nvSpPr>
          <p:cNvPr id="7174" name="TextBox 7">
            <a:extLst>
              <a:ext uri="{FF2B5EF4-FFF2-40B4-BE49-F238E27FC236}">
                <a16:creationId xmlns:a16="http://schemas.microsoft.com/office/drawing/2014/main" id="{BBBD46BE-1051-704B-BBF3-E7CE8CB98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5767" y="645584"/>
            <a:ext cx="1151467" cy="41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900" b="1">
                <a:latin typeface="Arial" charset="0"/>
              </a:rPr>
              <a:t>5 класс</a:t>
            </a:r>
          </a:p>
        </p:txBody>
      </p:sp>
      <p:sp>
        <p:nvSpPr>
          <p:cNvPr id="9223" name="TextBox 8">
            <a:extLst>
              <a:ext uri="{FF2B5EF4-FFF2-40B4-BE49-F238E27FC236}">
                <a16:creationId xmlns:a16="http://schemas.microsoft.com/office/drawing/2014/main" id="{0BEA4ABB-0870-FC4D-B17A-53B6710AF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85" y="6117168"/>
            <a:ext cx="1729316" cy="3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</a:rPr>
              <a:t>Орфография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3B913222-08FC-DE44-84B6-CB37F10D8A50}"/>
              </a:ext>
            </a:extLst>
          </p:cNvPr>
          <p:cNvCxnSpPr>
            <a:stCxn id="9232" idx="1"/>
          </p:cNvCxnSpPr>
          <p:nvPr/>
        </p:nvCxnSpPr>
        <p:spPr>
          <a:xfrm flipV="1">
            <a:off x="624417" y="3716868"/>
            <a:ext cx="670984" cy="229709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7C078B68-FC71-9C45-AD32-01D31A122FA5}"/>
              </a:ext>
            </a:extLst>
          </p:cNvPr>
          <p:cNvCxnSpPr>
            <a:stCxn id="9223" idx="1"/>
          </p:cNvCxnSpPr>
          <p:nvPr/>
        </p:nvCxnSpPr>
        <p:spPr>
          <a:xfrm flipV="1">
            <a:off x="239185" y="3909486"/>
            <a:ext cx="611716" cy="239234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CC091C0E-EEF0-174E-AAD1-E9F6D3E51CD6}"/>
              </a:ext>
            </a:extLst>
          </p:cNvPr>
          <p:cNvCxnSpPr>
            <a:stCxn id="9233" idx="1"/>
          </p:cNvCxnSpPr>
          <p:nvPr/>
        </p:nvCxnSpPr>
        <p:spPr>
          <a:xfrm flipV="1">
            <a:off x="958851" y="3716869"/>
            <a:ext cx="1680634" cy="1918213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A9CD3758-30BF-C04B-A7B8-C84FCB3CF89B}"/>
              </a:ext>
            </a:extLst>
          </p:cNvPr>
          <p:cNvCxnSpPr>
            <a:stCxn id="9234" idx="1"/>
          </p:cNvCxnSpPr>
          <p:nvPr/>
        </p:nvCxnSpPr>
        <p:spPr>
          <a:xfrm flipV="1">
            <a:off x="1678518" y="3716869"/>
            <a:ext cx="1248833" cy="152028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82779F02-F206-4748-9C89-7190C308DA7C}"/>
              </a:ext>
            </a:extLst>
          </p:cNvPr>
          <p:cNvCxnSpPr>
            <a:stCxn id="9235" idx="1"/>
          </p:cNvCxnSpPr>
          <p:nvPr/>
        </p:nvCxnSpPr>
        <p:spPr>
          <a:xfrm flipV="1">
            <a:off x="2256367" y="3716868"/>
            <a:ext cx="958851" cy="112658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3E5BE0F9-E3A6-D24F-B915-E37B5BB5C2AD}"/>
              </a:ext>
            </a:extLst>
          </p:cNvPr>
          <p:cNvCxnSpPr/>
          <p:nvPr/>
        </p:nvCxnSpPr>
        <p:spPr>
          <a:xfrm flipV="1">
            <a:off x="3511551" y="3998384"/>
            <a:ext cx="1479549" cy="208280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71474E59-6B62-D94B-B30E-A02D156DC05D}"/>
              </a:ext>
            </a:extLst>
          </p:cNvPr>
          <p:cNvCxnSpPr/>
          <p:nvPr/>
        </p:nvCxnSpPr>
        <p:spPr>
          <a:xfrm flipV="1">
            <a:off x="4442885" y="3975101"/>
            <a:ext cx="1043516" cy="1553633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CC02149D-DB2C-C544-8538-63F896D1778F}"/>
              </a:ext>
            </a:extLst>
          </p:cNvPr>
          <p:cNvCxnSpPr/>
          <p:nvPr/>
        </p:nvCxnSpPr>
        <p:spPr>
          <a:xfrm flipV="1">
            <a:off x="5101167" y="3996267"/>
            <a:ext cx="694267" cy="108796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2" name="TextBox 21">
            <a:extLst>
              <a:ext uri="{FF2B5EF4-FFF2-40B4-BE49-F238E27FC236}">
                <a16:creationId xmlns:a16="http://schemas.microsoft.com/office/drawing/2014/main" id="{C5D6C8A2-7CB3-9545-B188-AC6F4D125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17" y="5829300"/>
            <a:ext cx="2783416" cy="3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</a:rPr>
              <a:t>Однородные члены</a:t>
            </a:r>
          </a:p>
        </p:txBody>
      </p:sp>
      <p:sp>
        <p:nvSpPr>
          <p:cNvPr id="9233" name="TextBox 26">
            <a:extLst>
              <a:ext uri="{FF2B5EF4-FFF2-40B4-BE49-F238E27FC236}">
                <a16:creationId xmlns:a16="http://schemas.microsoft.com/office/drawing/2014/main" id="{EC0F62B5-1C89-4E48-8481-CE620D05C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1" y="5450417"/>
            <a:ext cx="3007783" cy="3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</a:rPr>
              <a:t> Тема текста</a:t>
            </a:r>
          </a:p>
        </p:txBody>
      </p:sp>
      <p:sp>
        <p:nvSpPr>
          <p:cNvPr id="9234" name="TextBox 28">
            <a:extLst>
              <a:ext uri="{FF2B5EF4-FFF2-40B4-BE49-F238E27FC236}">
                <a16:creationId xmlns:a16="http://schemas.microsoft.com/office/drawing/2014/main" id="{9FF70796-87C5-D24B-9E70-5C66C583C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8518" y="5052484"/>
            <a:ext cx="2745316" cy="3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</a:rPr>
              <a:t>План текста</a:t>
            </a:r>
          </a:p>
        </p:txBody>
      </p:sp>
      <p:sp>
        <p:nvSpPr>
          <p:cNvPr id="9235" name="TextBox 29">
            <a:extLst>
              <a:ext uri="{FF2B5EF4-FFF2-40B4-BE49-F238E27FC236}">
                <a16:creationId xmlns:a16="http://schemas.microsoft.com/office/drawing/2014/main" id="{94E05543-E2DC-194E-AE2E-AF8A093E7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6367" y="4658784"/>
            <a:ext cx="2597151" cy="3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</a:rPr>
              <a:t>Вопрос к тексту</a:t>
            </a:r>
          </a:p>
        </p:txBody>
      </p:sp>
      <p:sp>
        <p:nvSpPr>
          <p:cNvPr id="9236" name="Прямоугольник 42">
            <a:extLst>
              <a:ext uri="{FF2B5EF4-FFF2-40B4-BE49-F238E27FC236}">
                <a16:creationId xmlns:a16="http://schemas.microsoft.com/office/drawing/2014/main" id="{FF6AC727-954F-9E49-8E4C-1F093FA37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945718"/>
            <a:ext cx="2142067" cy="61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</a:rPr>
              <a:t> Морфологический   разбор</a:t>
            </a:r>
          </a:p>
        </p:txBody>
      </p:sp>
      <p:sp>
        <p:nvSpPr>
          <p:cNvPr id="9237" name="Прямоугольник 43">
            <a:extLst>
              <a:ext uri="{FF2B5EF4-FFF2-40B4-BE49-F238E27FC236}">
                <a16:creationId xmlns:a16="http://schemas.microsoft.com/office/drawing/2014/main" id="{A78C8421-69CA-CF47-A44C-176750B5E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7985" y="5181601"/>
            <a:ext cx="1756833" cy="61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</a:rPr>
              <a:t> Интерпретация информации</a:t>
            </a:r>
          </a:p>
        </p:txBody>
      </p: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F619A631-7C54-8048-B7BE-F071BD03CA7D}"/>
              </a:ext>
            </a:extLst>
          </p:cNvPr>
          <p:cNvCxnSpPr/>
          <p:nvPr/>
        </p:nvCxnSpPr>
        <p:spPr>
          <a:xfrm flipV="1">
            <a:off x="5825067" y="3824817"/>
            <a:ext cx="1799167" cy="2580216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9" name="Прямоугольник 50">
            <a:extLst>
              <a:ext uri="{FF2B5EF4-FFF2-40B4-BE49-F238E27FC236}">
                <a16:creationId xmlns:a16="http://schemas.microsoft.com/office/drawing/2014/main" id="{6C4862D2-D421-BB4A-BE61-DB4BA6690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5067" y="6292852"/>
            <a:ext cx="3386667" cy="3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</a:rPr>
              <a:t>Определение частей речи</a:t>
            </a:r>
          </a:p>
        </p:txBody>
      </p: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A9D45F3A-D094-794D-A863-104D2B79CBFC}"/>
              </a:ext>
            </a:extLst>
          </p:cNvPr>
          <p:cNvCxnSpPr/>
          <p:nvPr/>
        </p:nvCxnSpPr>
        <p:spPr>
          <a:xfrm flipV="1">
            <a:off x="6944785" y="3839634"/>
            <a:ext cx="1432983" cy="2099733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1" name="Прямоугольник 52">
            <a:extLst>
              <a:ext uri="{FF2B5EF4-FFF2-40B4-BE49-F238E27FC236}">
                <a16:creationId xmlns:a16="http://schemas.microsoft.com/office/drawing/2014/main" id="{73C3A4DD-718E-1441-87A2-BD15170E6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6901" y="5875868"/>
            <a:ext cx="3757084" cy="3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</a:rPr>
              <a:t>Составление схемы предложения</a:t>
            </a:r>
          </a:p>
        </p:txBody>
      </p: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770B6D82-541B-5A46-BB0A-BABDDC749550}"/>
              </a:ext>
            </a:extLst>
          </p:cNvPr>
          <p:cNvCxnSpPr/>
          <p:nvPr/>
        </p:nvCxnSpPr>
        <p:spPr>
          <a:xfrm flipV="1">
            <a:off x="7660217" y="3839633"/>
            <a:ext cx="1371600" cy="179705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3" name="Прямоугольник 54">
            <a:extLst>
              <a:ext uri="{FF2B5EF4-FFF2-40B4-BE49-F238E27FC236}">
                <a16:creationId xmlns:a16="http://schemas.microsoft.com/office/drawing/2014/main" id="{368F4155-6B96-A748-A40B-25511FE13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52" y="5357284"/>
            <a:ext cx="4195233" cy="3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</a:rPr>
              <a:t>   Правила пунктуации</a:t>
            </a:r>
          </a:p>
        </p:txBody>
      </p: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D9BA83E2-F2CB-F449-ACA1-C3B905AA1704}"/>
              </a:ext>
            </a:extLst>
          </p:cNvPr>
          <p:cNvCxnSpPr>
            <a:stCxn id="9243" idx="1"/>
          </p:cNvCxnSpPr>
          <p:nvPr/>
        </p:nvCxnSpPr>
        <p:spPr>
          <a:xfrm flipV="1">
            <a:off x="7651752" y="3833285"/>
            <a:ext cx="2180166" cy="1708664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7BF6D0B0-37FB-964F-9FCA-2809AF866F1F}"/>
              </a:ext>
            </a:extLst>
          </p:cNvPr>
          <p:cNvCxnSpPr>
            <a:stCxn id="9246" idx="1"/>
          </p:cNvCxnSpPr>
          <p:nvPr/>
        </p:nvCxnSpPr>
        <p:spPr>
          <a:xfrm flipV="1">
            <a:off x="8870952" y="3778251"/>
            <a:ext cx="1322915" cy="136153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6" name="Прямоугольник 58">
            <a:extLst>
              <a:ext uri="{FF2B5EF4-FFF2-40B4-BE49-F238E27FC236}">
                <a16:creationId xmlns:a16="http://schemas.microsoft.com/office/drawing/2014/main" id="{53D84375-D536-2543-9B97-1CD31FB2E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0952" y="4955118"/>
            <a:ext cx="2569633" cy="3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</a:rPr>
              <a:t>Основная мысль текста</a:t>
            </a:r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FACB234F-EFE3-0D4D-8E14-D7C1A613A6BD}"/>
              </a:ext>
            </a:extLst>
          </p:cNvPr>
          <p:cNvCxnSpPr/>
          <p:nvPr/>
        </p:nvCxnSpPr>
        <p:spPr>
          <a:xfrm flipV="1">
            <a:off x="9531351" y="3839634"/>
            <a:ext cx="1022349" cy="931333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8" name="Прямоугольник 58">
            <a:extLst>
              <a:ext uri="{FF2B5EF4-FFF2-40B4-BE49-F238E27FC236}">
                <a16:creationId xmlns:a16="http://schemas.microsoft.com/office/drawing/2014/main" id="{4CC181B3-D926-724C-B68F-09B11140A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9952" y="4368801"/>
            <a:ext cx="2569633" cy="61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</a:rPr>
              <a:t>Извлечение информации из текста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AD2EE9F-32DB-5E41-9FD9-537824394154}"/>
              </a:ext>
            </a:extLst>
          </p:cNvPr>
          <p:cNvSpPr/>
          <p:nvPr/>
        </p:nvSpPr>
        <p:spPr>
          <a:xfrm>
            <a:off x="3966634" y="48207"/>
            <a:ext cx="6106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Анализ проблемных зон. Русский язык</a:t>
            </a:r>
          </a:p>
        </p:txBody>
      </p:sp>
    </p:spTree>
    <p:extLst>
      <p:ext uri="{BB962C8B-B14F-4D97-AF65-F5344CB8AC3E}">
        <p14:creationId xmlns:p14="http://schemas.microsoft.com/office/powerpoint/2010/main" val="22355257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Прямоугольник 1">
            <a:extLst>
              <a:ext uri="{FF2B5EF4-FFF2-40B4-BE49-F238E27FC236}">
                <a16:creationId xmlns:a16="http://schemas.microsoft.com/office/drawing/2014/main" id="{38C09396-2D6D-4547-BE54-37C8366A6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5518" y="393700"/>
            <a:ext cx="9283700" cy="138499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НИКО ПО ИНОСТРАННЫМ ЯЗЫКАМ</a:t>
            </a:r>
          </a:p>
          <a:p>
            <a:pPr eaLnBrk="1" hangingPunct="1">
              <a:defRPr/>
            </a:pPr>
            <a:endParaRPr lang="ru-RU" altLang="ru-RU" sz="28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ru-RU" altLang="ru-RU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Задание: описать фотографию несколькими фразами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4EC3E9E-53E2-F846-BFE7-2DB136991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871807"/>
              </p:ext>
            </p:extLst>
          </p:nvPr>
        </p:nvGraphicFramePr>
        <p:xfrm>
          <a:off x="1187451" y="2084918"/>
          <a:ext cx="9863667" cy="34099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85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4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650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Критерий оценивания</a:t>
                      </a:r>
                      <a:endParaRPr lang="ru-RU" sz="2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1195" marR="91195" marT="47945" marB="479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Выполнение (в %)</a:t>
                      </a:r>
                      <a:endParaRPr lang="ru-RU" sz="2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1195" marR="91195" marT="47945" marB="479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5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класс</a:t>
                      </a:r>
                      <a:endParaRPr lang="ru-RU" sz="2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1195" marR="91195" marT="47945" marB="479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класс</a:t>
                      </a:r>
                      <a:endParaRPr lang="ru-RU" sz="2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1195" marR="91195" marT="47945" marB="479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74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Решение коммуникативной задачи (соответствует ли содержание высказывания выбранной фотографии)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1195" marR="91195" marT="47945" marB="4794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22,2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1195" marR="91195" marT="47945" marB="479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18,6</a:t>
                      </a:r>
                      <a:endParaRPr lang="ru-RU" sz="2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1195" marR="91195" marT="47945" marB="479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Организация высказывания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1195" marR="91195" marT="47945" marB="4794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18,3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1195" marR="91195" marT="47945" marB="479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16,3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1195" marR="91195" marT="47945" marB="479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Лексико-грамматическая правильность речи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1195" marR="91195" marT="47945" marB="4794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24,9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1195" marR="91195" marT="47945" marB="479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14,8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1195" marR="91195" marT="47945" marB="479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Произносительная сторона речи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1195" marR="91195" marT="47945" marB="4794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31,6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1195" marR="91195" marT="47945" marB="479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27,1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1195" marR="91195" marT="47945" marB="479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33E9C15-1CDC-A54B-A4ED-20F7BE3BD6CD}"/>
              </a:ext>
            </a:extLst>
          </p:cNvPr>
          <p:cNvSpPr/>
          <p:nvPr/>
        </p:nvSpPr>
        <p:spPr>
          <a:xfrm>
            <a:off x="503767" y="5924551"/>
            <a:ext cx="11199284" cy="769439"/>
          </a:xfrm>
          <a:prstGeom prst="rect">
            <a:avLst/>
          </a:prstGeom>
        </p:spPr>
        <p:txBody>
          <a:bodyPr lIns="121917" tIns="60959" rIns="121917" bIns="60959">
            <a:spAutoFit/>
          </a:bodyPr>
          <a:lstStyle/>
          <a:p>
            <a:pPr algn="ctr">
              <a:defRPr/>
            </a:pPr>
            <a:r>
              <a:rPr lang="ru-RU" sz="21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Уровень сформированности важнейших коммуникативных умений </a:t>
            </a:r>
            <a:br>
              <a:rPr lang="ru-RU" sz="21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1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весьма низок и снижается от 5 к 8 классу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A96AD4D-891F-4741-AA1A-E9E090BD6ACD}"/>
              </a:ext>
            </a:extLst>
          </p:cNvPr>
          <p:cNvCxnSpPr/>
          <p:nvPr/>
        </p:nvCxnSpPr>
        <p:spPr>
          <a:xfrm>
            <a:off x="9294285" y="3240617"/>
            <a:ext cx="789516" cy="294216"/>
          </a:xfrm>
          <a:prstGeom prst="line">
            <a:avLst/>
          </a:prstGeom>
          <a:ln w="76200">
            <a:solidFill>
              <a:srgbClr val="D82028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2C42E2D-9D3F-4D41-9F51-297827F79DC0}"/>
              </a:ext>
            </a:extLst>
          </p:cNvPr>
          <p:cNvCxnSpPr/>
          <p:nvPr/>
        </p:nvCxnSpPr>
        <p:spPr>
          <a:xfrm>
            <a:off x="9330267" y="3947584"/>
            <a:ext cx="770467" cy="336549"/>
          </a:xfrm>
          <a:prstGeom prst="line">
            <a:avLst/>
          </a:prstGeom>
          <a:ln w="76200">
            <a:solidFill>
              <a:srgbClr val="D82028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4BB83D8-C1DF-0C4D-9425-DEC958E779FE}"/>
              </a:ext>
            </a:extLst>
          </p:cNvPr>
          <p:cNvCxnSpPr/>
          <p:nvPr/>
        </p:nvCxnSpPr>
        <p:spPr>
          <a:xfrm>
            <a:off x="9313333" y="4449234"/>
            <a:ext cx="806451" cy="461433"/>
          </a:xfrm>
          <a:prstGeom prst="line">
            <a:avLst/>
          </a:prstGeom>
          <a:ln w="76200">
            <a:solidFill>
              <a:srgbClr val="D82028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D9737EF-D1E4-0646-9AB7-BF0D8BB1D053}"/>
              </a:ext>
            </a:extLst>
          </p:cNvPr>
          <p:cNvCxnSpPr/>
          <p:nvPr/>
        </p:nvCxnSpPr>
        <p:spPr>
          <a:xfrm>
            <a:off x="9330267" y="5060951"/>
            <a:ext cx="753533" cy="228600"/>
          </a:xfrm>
          <a:prstGeom prst="line">
            <a:avLst/>
          </a:prstGeom>
          <a:ln w="76200">
            <a:solidFill>
              <a:srgbClr val="D82028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348" name="Рисунок 11">
            <a:extLst>
              <a:ext uri="{FF2B5EF4-FFF2-40B4-BE49-F238E27FC236}">
                <a16:creationId xmlns:a16="http://schemas.microsoft.com/office/drawing/2014/main" id="{D51DB5FF-CE4E-7F45-943A-84F736A42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7" y="110067"/>
            <a:ext cx="1492251" cy="161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7509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1145</Words>
  <Application>Microsoft Office PowerPoint</Application>
  <PresentationFormat>Широкоэкранный</PresentationFormat>
  <Paragraphs>232</Paragraphs>
  <Slides>22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Helvetica Neue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ОЦЕНИВАНИЯ ВПР В ШКОЛЕ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Борисова Екатерина Юрьевна</cp:lastModifiedBy>
  <cp:revision>25</cp:revision>
  <dcterms:created xsi:type="dcterms:W3CDTF">2020-08-26T14:18:26Z</dcterms:created>
  <dcterms:modified xsi:type="dcterms:W3CDTF">2020-09-30T05:52:46Z</dcterms:modified>
</cp:coreProperties>
</file>