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61" r:id="rId1"/>
  </p:sldMasterIdLst>
  <p:notesMasterIdLst>
    <p:notesMasterId r:id="rId32"/>
  </p:notesMasterIdLst>
  <p:sldIdLst>
    <p:sldId id="261" r:id="rId2"/>
    <p:sldId id="1611" r:id="rId3"/>
    <p:sldId id="421" r:id="rId4"/>
    <p:sldId id="390" r:id="rId5"/>
    <p:sldId id="439" r:id="rId6"/>
    <p:sldId id="384" r:id="rId7"/>
    <p:sldId id="1610" r:id="rId8"/>
    <p:sldId id="1584" r:id="rId9"/>
    <p:sldId id="1591" r:id="rId10"/>
    <p:sldId id="1593" r:id="rId11"/>
    <p:sldId id="1595" r:id="rId12"/>
    <p:sldId id="1631" r:id="rId13"/>
    <p:sldId id="1632" r:id="rId14"/>
    <p:sldId id="1636" r:id="rId15"/>
    <p:sldId id="1622" r:id="rId16"/>
    <p:sldId id="1633" r:id="rId17"/>
    <p:sldId id="1634" r:id="rId18"/>
    <p:sldId id="1635" r:id="rId19"/>
    <p:sldId id="1626" r:id="rId20"/>
    <p:sldId id="1628" r:id="rId21"/>
    <p:sldId id="1629" r:id="rId22"/>
    <p:sldId id="1630" r:id="rId23"/>
    <p:sldId id="1624" r:id="rId24"/>
    <p:sldId id="1617" r:id="rId25"/>
    <p:sldId id="1616" r:id="rId26"/>
    <p:sldId id="1618" r:id="rId27"/>
    <p:sldId id="1619" r:id="rId28"/>
    <p:sldId id="1621" r:id="rId29"/>
    <p:sldId id="1586" r:id="rId30"/>
    <p:sldId id="278" r:id="rId3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kerova Mariya" initials="MM" lastIdx="3" clrIdx="0">
    <p:extLst>
      <p:ext uri="{19B8F6BF-5375-455C-9EA6-DF929625EA0E}">
        <p15:presenceInfo xmlns:p15="http://schemas.microsoft.com/office/powerpoint/2012/main" userId="84881e051ae0e50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0070C0"/>
    <a:srgbClr val="C9E8FF"/>
    <a:srgbClr val="9BD4FF"/>
    <a:srgbClr val="E46C0A"/>
    <a:srgbClr val="000000"/>
    <a:srgbClr val="E82828"/>
    <a:srgbClr val="2F7EDD"/>
    <a:srgbClr val="D82028"/>
    <a:srgbClr val="008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82" autoAdjust="0"/>
    <p:restoredTop sz="95262" autoAdjust="0"/>
  </p:normalViewPr>
  <p:slideViewPr>
    <p:cSldViewPr snapToGrid="0">
      <p:cViewPr varScale="1">
        <p:scale>
          <a:sx n="86" d="100"/>
          <a:sy n="86" d="100"/>
        </p:scale>
        <p:origin x="123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3240" y="-3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body"/>
          </p:nvPr>
        </p:nvSpPr>
        <p:spPr>
          <a:xfrm>
            <a:off x="749350" y="5514073"/>
            <a:ext cx="5994443" cy="5223654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7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51822" cy="580059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&lt;заголовок&gt;</a:t>
            </a:r>
          </a:p>
        </p:txBody>
      </p:sp>
      <p:sp>
        <p:nvSpPr>
          <p:cNvPr id="74" name="PlaceHolder 3"/>
          <p:cNvSpPr>
            <a:spLocks noGrp="1"/>
          </p:cNvSpPr>
          <p:nvPr>
            <p:ph type="dt"/>
          </p:nvPr>
        </p:nvSpPr>
        <p:spPr>
          <a:xfrm>
            <a:off x="4241321" y="0"/>
            <a:ext cx="3251822" cy="580059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</a:p>
        </p:txBody>
      </p:sp>
      <p:sp>
        <p:nvSpPr>
          <p:cNvPr id="75" name="PlaceHolder 4"/>
          <p:cNvSpPr>
            <a:spLocks noGrp="1"/>
          </p:cNvSpPr>
          <p:nvPr>
            <p:ph type="ftr"/>
          </p:nvPr>
        </p:nvSpPr>
        <p:spPr>
          <a:xfrm>
            <a:off x="0" y="11028538"/>
            <a:ext cx="3251822" cy="580059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</a:p>
        </p:txBody>
      </p:sp>
      <p:sp>
        <p:nvSpPr>
          <p:cNvPr id="76" name="PlaceHolder 5"/>
          <p:cNvSpPr>
            <a:spLocks noGrp="1"/>
          </p:cNvSpPr>
          <p:nvPr>
            <p:ph type="sldNum"/>
          </p:nvPr>
        </p:nvSpPr>
        <p:spPr>
          <a:xfrm>
            <a:off x="4241321" y="11028538"/>
            <a:ext cx="3251822" cy="580059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707589A1-5BBD-49DF-BC36-4B94FAC96860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99780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body"/>
          </p:nvPr>
        </p:nvSpPr>
        <p:spPr>
          <a:xfrm>
            <a:off x="679768" y="4715907"/>
            <a:ext cx="5437426" cy="446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CustomShape 2"/>
          <p:cNvSpPr/>
          <p:nvPr/>
        </p:nvSpPr>
        <p:spPr>
          <a:xfrm>
            <a:off x="3850588" y="9430250"/>
            <a:ext cx="2944946" cy="4956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276764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8816" y="4759643"/>
            <a:ext cx="5509807" cy="4508346"/>
          </a:xfrm>
          <a:prstGeom prst="rect">
            <a:avLst/>
          </a:prstGeom>
        </p:spPr>
        <p:txBody>
          <a:bodyPr lIns="0" tIns="0" rIns="0" bIns="0"/>
          <a:lstStyle/>
          <a:p>
            <a:pPr marL="228226" indent="-228226"/>
            <a:endParaRPr lang="ru-RU" sz="2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901846" y="9517707"/>
            <a:ext cx="2984147" cy="5002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4140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8816" y="4759643"/>
            <a:ext cx="5509807" cy="4508346"/>
          </a:xfrm>
          <a:prstGeom prst="rect">
            <a:avLst/>
          </a:prstGeom>
        </p:spPr>
        <p:txBody>
          <a:bodyPr lIns="0" tIns="0" rIns="0" bIns="0"/>
          <a:lstStyle/>
          <a:p>
            <a:pPr marL="228226" indent="-228226"/>
            <a:endParaRPr lang="ru-RU" sz="2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901846" y="9517707"/>
            <a:ext cx="2984147" cy="5002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997393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8816" y="4759643"/>
            <a:ext cx="5509807" cy="4508346"/>
          </a:xfrm>
          <a:prstGeom prst="rect">
            <a:avLst/>
          </a:prstGeom>
        </p:spPr>
        <p:txBody>
          <a:bodyPr lIns="0" tIns="0" rIns="0" bIns="0"/>
          <a:lstStyle/>
          <a:p>
            <a:pPr marL="228226" indent="-228226"/>
            <a:endParaRPr lang="ru-RU" sz="2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901846" y="9517707"/>
            <a:ext cx="2984147" cy="5002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134290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8816" y="4759643"/>
            <a:ext cx="5509807" cy="4508346"/>
          </a:xfrm>
          <a:prstGeom prst="rect">
            <a:avLst/>
          </a:prstGeom>
        </p:spPr>
        <p:txBody>
          <a:bodyPr lIns="0" tIns="0" rIns="0" bIns="0"/>
          <a:lstStyle/>
          <a:p>
            <a:pPr marL="228226" indent="-228226"/>
            <a:endParaRPr lang="ru-RU" sz="2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901846" y="9517707"/>
            <a:ext cx="2984147" cy="5002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715799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8816" y="4759643"/>
            <a:ext cx="5509807" cy="4508346"/>
          </a:xfrm>
          <a:prstGeom prst="rect">
            <a:avLst/>
          </a:prstGeom>
        </p:spPr>
        <p:txBody>
          <a:bodyPr lIns="0" tIns="0" rIns="0" bIns="0"/>
          <a:lstStyle/>
          <a:p>
            <a:pPr marL="228226" indent="-228226"/>
            <a:endParaRPr lang="ru-RU" sz="2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901846" y="9517707"/>
            <a:ext cx="2984147" cy="5002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20854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8816" y="4759643"/>
            <a:ext cx="5509807" cy="4508346"/>
          </a:xfrm>
          <a:prstGeom prst="rect">
            <a:avLst/>
          </a:prstGeom>
        </p:spPr>
        <p:txBody>
          <a:bodyPr lIns="0" tIns="0" rIns="0" bIns="0"/>
          <a:lstStyle/>
          <a:p>
            <a:pPr marL="228226" indent="-228226"/>
            <a:endParaRPr lang="ru-RU" sz="2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901846" y="9517707"/>
            <a:ext cx="2984147" cy="5002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6531384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8816" y="4759643"/>
            <a:ext cx="5509807" cy="4508346"/>
          </a:xfrm>
          <a:prstGeom prst="rect">
            <a:avLst/>
          </a:prstGeom>
        </p:spPr>
        <p:txBody>
          <a:bodyPr lIns="0" tIns="0" rIns="0" bIns="0"/>
          <a:lstStyle/>
          <a:p>
            <a:pPr marL="228226" indent="-228226"/>
            <a:endParaRPr lang="ru-RU" sz="2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901846" y="9517707"/>
            <a:ext cx="2984147" cy="5002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2879715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8816" y="4759643"/>
            <a:ext cx="5509807" cy="4508346"/>
          </a:xfrm>
          <a:prstGeom prst="rect">
            <a:avLst/>
          </a:prstGeom>
        </p:spPr>
        <p:txBody>
          <a:bodyPr lIns="0" tIns="0" rIns="0" bIns="0"/>
          <a:lstStyle/>
          <a:p>
            <a:pPr marL="228226" indent="-228226"/>
            <a:endParaRPr lang="ru-RU" sz="2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901846" y="9517707"/>
            <a:ext cx="2984147" cy="5002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0469898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8816" y="4759643"/>
            <a:ext cx="5509807" cy="4508346"/>
          </a:xfrm>
          <a:prstGeom prst="rect">
            <a:avLst/>
          </a:prstGeom>
        </p:spPr>
        <p:txBody>
          <a:bodyPr lIns="0" tIns="0" rIns="0" bIns="0"/>
          <a:lstStyle/>
          <a:p>
            <a:pPr marL="228226" indent="-228226"/>
            <a:endParaRPr lang="ru-RU" sz="2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901846" y="9517707"/>
            <a:ext cx="2984147" cy="5002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5796260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8816" y="4759643"/>
            <a:ext cx="5509807" cy="4508346"/>
          </a:xfrm>
          <a:prstGeom prst="rect">
            <a:avLst/>
          </a:prstGeom>
        </p:spPr>
        <p:txBody>
          <a:bodyPr lIns="0" tIns="0" rIns="0" bIns="0"/>
          <a:lstStyle/>
          <a:p>
            <a:pPr marL="228226" indent="-228226"/>
            <a:endParaRPr lang="ru-RU" sz="2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901846" y="9517707"/>
            <a:ext cx="2984147" cy="5002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114174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3749197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8816" y="4759643"/>
            <a:ext cx="5509807" cy="4508346"/>
          </a:xfrm>
          <a:prstGeom prst="rect">
            <a:avLst/>
          </a:prstGeom>
        </p:spPr>
        <p:txBody>
          <a:bodyPr lIns="0" tIns="0" rIns="0" bIns="0"/>
          <a:lstStyle/>
          <a:p>
            <a:pPr marL="228226" indent="-228226"/>
            <a:endParaRPr lang="ru-RU" sz="2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901846" y="9517707"/>
            <a:ext cx="2984147" cy="5002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482009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8816" y="4759643"/>
            <a:ext cx="5509807" cy="4508346"/>
          </a:xfrm>
          <a:prstGeom prst="rect">
            <a:avLst/>
          </a:prstGeom>
        </p:spPr>
        <p:txBody>
          <a:bodyPr lIns="0" tIns="0" rIns="0" bIns="0"/>
          <a:lstStyle/>
          <a:p>
            <a:pPr marL="228226" indent="-228226"/>
            <a:endParaRPr lang="ru-RU" sz="2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901846" y="9517707"/>
            <a:ext cx="2984147" cy="5002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900103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8816" y="4759643"/>
            <a:ext cx="5509807" cy="4508346"/>
          </a:xfrm>
          <a:prstGeom prst="rect">
            <a:avLst/>
          </a:prstGeom>
        </p:spPr>
        <p:txBody>
          <a:bodyPr lIns="0" tIns="0" rIns="0" bIns="0"/>
          <a:lstStyle/>
          <a:p>
            <a:pPr marL="228226" indent="-228226"/>
            <a:endParaRPr lang="ru-RU" sz="2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901846" y="9517707"/>
            <a:ext cx="2984147" cy="5002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8560590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8816" y="4759643"/>
            <a:ext cx="5509807" cy="4508346"/>
          </a:xfrm>
          <a:prstGeom prst="rect">
            <a:avLst/>
          </a:prstGeom>
        </p:spPr>
        <p:txBody>
          <a:bodyPr lIns="0" tIns="0" rIns="0" bIns="0"/>
          <a:lstStyle/>
          <a:p>
            <a:pPr marL="228226" indent="-228226"/>
            <a:endParaRPr lang="ru-RU" sz="2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901846" y="9517707"/>
            <a:ext cx="2984147" cy="5002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6024454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8816" y="4759643"/>
            <a:ext cx="5509807" cy="4508346"/>
          </a:xfrm>
          <a:prstGeom prst="rect">
            <a:avLst/>
          </a:prstGeom>
        </p:spPr>
        <p:txBody>
          <a:bodyPr lIns="0" tIns="0" rIns="0" bIns="0"/>
          <a:lstStyle/>
          <a:p>
            <a:pPr marL="228226" indent="-228226"/>
            <a:endParaRPr lang="ru-RU" sz="2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901846" y="9517707"/>
            <a:ext cx="2984147" cy="5002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1184199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8816" y="4759643"/>
            <a:ext cx="5509807" cy="4508346"/>
          </a:xfrm>
          <a:prstGeom prst="rect">
            <a:avLst/>
          </a:prstGeom>
        </p:spPr>
        <p:txBody>
          <a:bodyPr lIns="0" tIns="0" rIns="0" bIns="0"/>
          <a:lstStyle/>
          <a:p>
            <a:pPr marL="228226" indent="-228226"/>
            <a:endParaRPr lang="ru-RU" sz="2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901846" y="9517707"/>
            <a:ext cx="2984147" cy="5002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7814897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8816" y="4759643"/>
            <a:ext cx="5509807" cy="4508346"/>
          </a:xfrm>
          <a:prstGeom prst="rect">
            <a:avLst/>
          </a:prstGeom>
        </p:spPr>
        <p:txBody>
          <a:bodyPr lIns="0" tIns="0" rIns="0" bIns="0"/>
          <a:lstStyle/>
          <a:p>
            <a:pPr marL="228226" indent="-228226"/>
            <a:endParaRPr lang="ru-RU" sz="2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901846" y="9517707"/>
            <a:ext cx="2984147" cy="5002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1001684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8816" y="4759643"/>
            <a:ext cx="5509807" cy="4508346"/>
          </a:xfrm>
          <a:prstGeom prst="rect">
            <a:avLst/>
          </a:prstGeom>
        </p:spPr>
        <p:txBody>
          <a:bodyPr lIns="0" tIns="0" rIns="0" bIns="0"/>
          <a:lstStyle/>
          <a:p>
            <a:pPr marL="228226" indent="-228226"/>
            <a:endParaRPr lang="ru-RU" sz="2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901846" y="9517707"/>
            <a:ext cx="2984147" cy="5002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674418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8816" y="4759643"/>
            <a:ext cx="5509807" cy="4508346"/>
          </a:xfrm>
          <a:prstGeom prst="rect">
            <a:avLst/>
          </a:prstGeom>
        </p:spPr>
        <p:txBody>
          <a:bodyPr lIns="0" tIns="0" rIns="0" bIns="0"/>
          <a:lstStyle/>
          <a:p>
            <a:pPr marL="228226" indent="-228226"/>
            <a:endParaRPr lang="ru-RU" sz="2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901846" y="9517707"/>
            <a:ext cx="2984147" cy="5002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218966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636582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8816" y="4759643"/>
            <a:ext cx="5509807" cy="4508346"/>
          </a:xfrm>
          <a:prstGeom prst="rect">
            <a:avLst/>
          </a:prstGeom>
        </p:spPr>
        <p:txBody>
          <a:bodyPr lIns="0" tIns="0" rIns="0" bIns="0"/>
          <a:lstStyle/>
          <a:p>
            <a:pPr marL="228226" indent="-228226"/>
            <a:endParaRPr lang="ru-RU" sz="2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901846" y="9517707"/>
            <a:ext cx="2984147" cy="5002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3680568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128867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971199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57393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8816" y="4759643"/>
            <a:ext cx="5509807" cy="4508346"/>
          </a:xfrm>
          <a:prstGeom prst="rect">
            <a:avLst/>
          </a:prstGeom>
        </p:spPr>
        <p:txBody>
          <a:bodyPr lIns="0" tIns="0" rIns="0" bIns="0"/>
          <a:lstStyle/>
          <a:p>
            <a:pPr marL="228226" indent="-228226"/>
            <a:endParaRPr lang="ru-RU" sz="2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901846" y="9517707"/>
            <a:ext cx="2984147" cy="5002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873092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940667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8816" y="4759643"/>
            <a:ext cx="5509807" cy="4508346"/>
          </a:xfrm>
          <a:prstGeom prst="rect">
            <a:avLst/>
          </a:prstGeom>
        </p:spPr>
        <p:txBody>
          <a:bodyPr lIns="0" tIns="0" rIns="0" bIns="0"/>
          <a:lstStyle/>
          <a:p>
            <a:pPr marL="228226" indent="-228226"/>
            <a:endParaRPr lang="ru-RU" sz="2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901846" y="9517707"/>
            <a:ext cx="2984147" cy="5002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239659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8816" y="4759643"/>
            <a:ext cx="5509807" cy="4508346"/>
          </a:xfrm>
          <a:prstGeom prst="rect">
            <a:avLst/>
          </a:prstGeom>
        </p:spPr>
        <p:txBody>
          <a:bodyPr lIns="0" tIns="0" rIns="0" bIns="0"/>
          <a:lstStyle/>
          <a:p>
            <a:pPr marL="228226" indent="-228226"/>
            <a:endParaRPr lang="ru-RU" sz="2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901846" y="9517707"/>
            <a:ext cx="2984147" cy="5002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50868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30.09.2020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783033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30.09.2020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408650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6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6"/>
            <a:ext cx="80772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30.09.2020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65576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30.09.2020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45815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30.09.2020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38534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4102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6"/>
            <a:ext cx="54102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30.09.2020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18177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30.09.2020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464438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30.09.2020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822622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30.09.2020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26059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30.09.2020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40422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30.09.2020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514387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5EA4C-B080-439A-A2E1-ACFD2CD6322A}" type="datetimeFigureOut">
              <a:rPr lang="ru-RU" smtClean="0"/>
              <a:t>30.09.2020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AA1FD-3C92-4EFE-8C9E-1A3020CA45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57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oco.ru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2"/>
          <p:cNvSpPr/>
          <p:nvPr/>
        </p:nvSpPr>
        <p:spPr>
          <a:xfrm>
            <a:off x="2171700" y="3771900"/>
            <a:ext cx="4800060" cy="13138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" name="Изображение 3" descr="Снимок экрана 2017-03-05 в 17.15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4" y="4905084"/>
            <a:ext cx="6857999" cy="109566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32"/>
            <a:ext cx="9144000" cy="5143500"/>
          </a:xfrm>
          <a:prstGeom prst="rect">
            <a:avLst/>
          </a:prstGeom>
        </p:spPr>
      </p:pic>
      <p:sp>
        <p:nvSpPr>
          <p:cNvPr id="7" name="CustomShape 2"/>
          <p:cNvSpPr/>
          <p:nvPr/>
        </p:nvSpPr>
        <p:spPr>
          <a:xfrm>
            <a:off x="261607" y="3478595"/>
            <a:ext cx="8620246" cy="23684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ctr">
              <a:spcAft>
                <a:spcPts val="900"/>
              </a:spcAft>
            </a:pPr>
            <a:r>
              <a:rPr lang="ru-RU" sz="2000" b="1" dirty="0">
                <a:latin typeface="+mj-lt"/>
                <a:cs typeface="Times New Roman" panose="02020603050405020304" pitchFamily="18" charset="0"/>
              </a:rPr>
              <a:t>Что оценивает исследование PISA и исследование «PISA для школ»? Основные направления оценивания.</a:t>
            </a:r>
          </a:p>
          <a:p>
            <a:pPr algn="ctr">
              <a:spcAft>
                <a:spcPts val="900"/>
              </a:spcAft>
            </a:pPr>
            <a:endParaRPr lang="en-US" sz="1600" b="1" spc="-1" dirty="0">
              <a:uFill>
                <a:solidFill>
                  <a:srgbClr val="FFFFFF"/>
                </a:solidFill>
              </a:uFill>
              <a:latin typeface="+mj-lt"/>
              <a:cs typeface="Times New Roman" panose="02020603050405020304" pitchFamily="18" charset="0"/>
            </a:endParaRPr>
          </a:p>
          <a:p>
            <a:pPr algn="ctr">
              <a:spcAft>
                <a:spcPts val="900"/>
              </a:spcAft>
            </a:pPr>
            <a:r>
              <a:rPr lang="ru-RU" sz="1600" b="1" spc="-1" dirty="0">
                <a:uFill>
                  <a:solidFill>
                    <a:srgbClr val="FFFFFF"/>
                  </a:solidFill>
                </a:uFill>
                <a:latin typeface="+mj-lt"/>
                <a:cs typeface="Times New Roman" panose="02020603050405020304" pitchFamily="18" charset="0"/>
              </a:rPr>
              <a:t>Позднякова Елизавета Владимировна</a:t>
            </a:r>
          </a:p>
          <a:p>
            <a:pPr algn="ctr">
              <a:spcAft>
                <a:spcPts val="900"/>
              </a:spcAft>
            </a:pPr>
            <a:r>
              <a:rPr lang="ru-RU" sz="1200" b="1" spc="-1" dirty="0">
                <a:uFill>
                  <a:solidFill>
                    <a:srgbClr val="FFFFFF"/>
                  </a:solidFill>
                </a:uFill>
                <a:latin typeface="+mj-lt"/>
                <a:cs typeface="Times New Roman" panose="02020603050405020304" pitchFamily="18" charset="0"/>
              </a:rPr>
              <a:t>руководитель Центра национальных и международных исследований качества образования, ФГБУ «ФИОКО»</a:t>
            </a:r>
          </a:p>
          <a:p>
            <a:pPr algn="ctr">
              <a:spcAft>
                <a:spcPts val="900"/>
              </a:spcAft>
            </a:pPr>
            <a:endParaRPr lang="ru-RU" sz="3000" b="1" dirty="0"/>
          </a:p>
          <a:p>
            <a:pPr algn="ctr">
              <a:spcAft>
                <a:spcPts val="900"/>
              </a:spcAft>
            </a:pPr>
            <a:r>
              <a:rPr lang="ru-RU" sz="3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742210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1612900" y="397239"/>
            <a:ext cx="6853551" cy="632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just">
              <a:lnSpc>
                <a:spcPts val="2100"/>
              </a:lnSpc>
              <a:spcAft>
                <a:spcPts val="900"/>
              </a:spcAft>
            </a:pPr>
            <a:r>
              <a:rPr lang="ru-RU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Естественнонаучная грамотности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9" y="307468"/>
            <a:ext cx="1119743" cy="1213784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6AECE93-1287-4625-9782-7ABF265870AF}"/>
              </a:ext>
            </a:extLst>
          </p:cNvPr>
          <p:cNvSpPr/>
          <p:nvPr/>
        </p:nvSpPr>
        <p:spPr>
          <a:xfrm>
            <a:off x="390833" y="-1825608"/>
            <a:ext cx="8421328" cy="300082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endParaRPr lang="ru-RU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A868C6-7658-4C0E-8114-F563FAE25A0B}"/>
              </a:ext>
            </a:extLst>
          </p:cNvPr>
          <p:cNvSpPr txBox="1"/>
          <p:nvPr/>
        </p:nvSpPr>
        <p:spPr>
          <a:xfrm>
            <a:off x="1612900" y="1837397"/>
            <a:ext cx="703794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объяснять: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подразумевает способность распознавать, предлагать и анализировать научные объяснения целого ряда природных и технологических явлений.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оценивать и применять: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подразумевает умение описывать, планировать и оценивать научные исследования и предлагать пути решения задач с научной точки зрения.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интерпретировать с научной точки зрения: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подразумевает умение анализировать и оценивать данные, утверждения и аргументы, представленные в различных формах, и делать соответствующие научные выводы.</a:t>
            </a:r>
          </a:p>
        </p:txBody>
      </p:sp>
    </p:spTree>
    <p:extLst>
      <p:ext uri="{BB962C8B-B14F-4D97-AF65-F5344CB8AC3E}">
        <p14:creationId xmlns:p14="http://schemas.microsoft.com/office/powerpoint/2010/main" val="918994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1612899" y="299585"/>
            <a:ext cx="6853551" cy="632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just">
              <a:lnSpc>
                <a:spcPts val="2100"/>
              </a:lnSpc>
              <a:spcAft>
                <a:spcPts val="900"/>
              </a:spcAft>
            </a:pPr>
            <a:r>
              <a:rPr lang="ru-RU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уровни грамотности исследования PISA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60" y="191818"/>
            <a:ext cx="1119743" cy="1213784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6AECE93-1287-4625-9782-7ABF265870AF}"/>
              </a:ext>
            </a:extLst>
          </p:cNvPr>
          <p:cNvSpPr/>
          <p:nvPr/>
        </p:nvSpPr>
        <p:spPr>
          <a:xfrm>
            <a:off x="390833" y="-1825608"/>
            <a:ext cx="8421328" cy="300082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endParaRPr lang="ru-RU" sz="135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B9E288-3CE3-4B91-92CE-1D17B59C8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817" y="1405602"/>
            <a:ext cx="7193634" cy="460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90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1612899" y="299585"/>
            <a:ext cx="6853551" cy="632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just">
              <a:lnSpc>
                <a:spcPts val="2100"/>
              </a:lnSpc>
              <a:spcAft>
                <a:spcPts val="900"/>
              </a:spcAft>
            </a:pPr>
            <a:r>
              <a:rPr lang="ru-RU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Описание уровней читательской грамотности в исследовании PISA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60" y="191818"/>
            <a:ext cx="1119743" cy="1213784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6AECE93-1287-4625-9782-7ABF265870AF}"/>
              </a:ext>
            </a:extLst>
          </p:cNvPr>
          <p:cNvSpPr/>
          <p:nvPr/>
        </p:nvSpPr>
        <p:spPr>
          <a:xfrm>
            <a:off x="390833" y="-1825608"/>
            <a:ext cx="8421328" cy="300082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endParaRPr lang="ru-RU" sz="135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25BDF87-D449-48D7-880D-F7E4EDFF3D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6826" y="1751833"/>
            <a:ext cx="7813187" cy="395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247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1612899" y="299585"/>
            <a:ext cx="6853551" cy="632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just">
              <a:lnSpc>
                <a:spcPts val="2100"/>
              </a:lnSpc>
              <a:spcAft>
                <a:spcPts val="900"/>
              </a:spcAft>
            </a:pPr>
            <a:r>
              <a:rPr lang="ru-RU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Описание уровней читательской грамотности в исследовании PISA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60" y="191818"/>
            <a:ext cx="1119743" cy="1213784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6AECE93-1287-4625-9782-7ABF265870AF}"/>
              </a:ext>
            </a:extLst>
          </p:cNvPr>
          <p:cNvSpPr/>
          <p:nvPr/>
        </p:nvSpPr>
        <p:spPr>
          <a:xfrm>
            <a:off x="390833" y="-1825608"/>
            <a:ext cx="8421328" cy="300082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endParaRPr lang="ru-RU" sz="135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45C2F0-09AD-49BA-821C-79CFC5D38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325" y="2416454"/>
            <a:ext cx="7850697" cy="20250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C75893-8920-4105-8E05-C7B768B3B93B}"/>
              </a:ext>
            </a:extLst>
          </p:cNvPr>
          <p:cNvSpPr txBox="1"/>
          <p:nvPr/>
        </p:nvSpPr>
        <p:spPr>
          <a:xfrm>
            <a:off x="3879542" y="1756502"/>
            <a:ext cx="1578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2</a:t>
            </a:r>
          </a:p>
        </p:txBody>
      </p:sp>
    </p:spTree>
    <p:extLst>
      <p:ext uri="{BB962C8B-B14F-4D97-AF65-F5344CB8AC3E}">
        <p14:creationId xmlns:p14="http://schemas.microsoft.com/office/powerpoint/2010/main" val="3915661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1612900" y="397239"/>
            <a:ext cx="6853551" cy="632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just">
              <a:lnSpc>
                <a:spcPts val="2100"/>
              </a:lnSpc>
              <a:spcAft>
                <a:spcPts val="900"/>
              </a:spcAft>
            </a:pPr>
            <a:r>
              <a:rPr lang="ru-RU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Читательская грамотность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9" y="307468"/>
            <a:ext cx="1119743" cy="1213784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6AECE93-1287-4625-9782-7ABF265870AF}"/>
              </a:ext>
            </a:extLst>
          </p:cNvPr>
          <p:cNvSpPr/>
          <p:nvPr/>
        </p:nvSpPr>
        <p:spPr>
          <a:xfrm>
            <a:off x="390833" y="-1825608"/>
            <a:ext cx="8421328" cy="300082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endParaRPr lang="ru-RU" sz="135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3161C3-C718-489A-BCE3-A1DE594204DB}"/>
              </a:ext>
            </a:extLst>
          </p:cNvPr>
          <p:cNvSpPr txBox="1"/>
          <p:nvPr/>
        </p:nvSpPr>
        <p:spPr>
          <a:xfrm>
            <a:off x="1850994" y="713384"/>
            <a:ext cx="6689324" cy="873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r">
              <a:lnSpc>
                <a:spcPct val="150000"/>
              </a:lnSpc>
            </a:pP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Примерное распределение заданий по процессам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r">
              <a:lnSpc>
                <a:spcPct val="150000"/>
              </a:lnSpc>
            </a:pP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(читательским умениям)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0672EA9-FB67-49E1-AAA1-0276216ED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705" y="1803345"/>
            <a:ext cx="7921455" cy="474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5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1612900" y="397239"/>
            <a:ext cx="6853551" cy="632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just">
              <a:lnSpc>
                <a:spcPts val="2100"/>
              </a:lnSpc>
              <a:spcAft>
                <a:spcPts val="900"/>
              </a:spcAft>
            </a:pPr>
            <a:r>
              <a:rPr lang="ru-RU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Открытые задания исследования </a:t>
            </a:r>
            <a:r>
              <a:rPr lang="en-US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PISA</a:t>
            </a:r>
            <a:endParaRPr lang="ru-RU" sz="2100" b="1" cap="all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9" y="307468"/>
            <a:ext cx="1119743" cy="1213784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6AECE93-1287-4625-9782-7ABF265870AF}"/>
              </a:ext>
            </a:extLst>
          </p:cNvPr>
          <p:cNvSpPr/>
          <p:nvPr/>
        </p:nvSpPr>
        <p:spPr>
          <a:xfrm>
            <a:off x="390833" y="-1825608"/>
            <a:ext cx="8421328" cy="300082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endParaRPr lang="ru-RU" sz="13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5B77D7-6A1D-4A64-950D-60A5CA3891FF}"/>
              </a:ext>
            </a:extLst>
          </p:cNvPr>
          <p:cNvSpPr txBox="1"/>
          <p:nvPr/>
        </p:nvSpPr>
        <p:spPr>
          <a:xfrm>
            <a:off x="4164282" y="1198086"/>
            <a:ext cx="1281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Сценарий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799D09-D818-4E05-B123-DED801A1D0A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777969" y="2012973"/>
            <a:ext cx="5647055" cy="413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63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1612900" y="397239"/>
            <a:ext cx="6853551" cy="632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just">
              <a:lnSpc>
                <a:spcPts val="2100"/>
              </a:lnSpc>
              <a:spcAft>
                <a:spcPts val="900"/>
              </a:spcAft>
            </a:pPr>
            <a:r>
              <a:rPr lang="ru-RU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Открытые задания исследования </a:t>
            </a:r>
            <a:r>
              <a:rPr lang="en-US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PISA</a:t>
            </a:r>
            <a:endParaRPr lang="ru-RU" sz="2100" b="1" cap="all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9" y="307468"/>
            <a:ext cx="1119743" cy="1213784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6AECE93-1287-4625-9782-7ABF265870AF}"/>
              </a:ext>
            </a:extLst>
          </p:cNvPr>
          <p:cNvSpPr/>
          <p:nvPr/>
        </p:nvSpPr>
        <p:spPr>
          <a:xfrm>
            <a:off x="390833" y="-1825608"/>
            <a:ext cx="8421328" cy="300082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endParaRPr lang="ru-RU" sz="135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9D2053-EFF7-4316-B41C-47AF8711D4B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21252"/>
            <a:ext cx="6853550" cy="48837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DA7E7A-CE38-4CF5-8E29-DCBCEA7B463D}"/>
              </a:ext>
            </a:extLst>
          </p:cNvPr>
          <p:cNvSpPr txBox="1"/>
          <p:nvPr/>
        </p:nvSpPr>
        <p:spPr>
          <a:xfrm>
            <a:off x="1612900" y="91436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буквального смысла</a:t>
            </a:r>
          </a:p>
        </p:txBody>
      </p:sp>
    </p:spTree>
    <p:extLst>
      <p:ext uri="{BB962C8B-B14F-4D97-AF65-F5344CB8AC3E}">
        <p14:creationId xmlns:p14="http://schemas.microsoft.com/office/powerpoint/2010/main" val="908113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1612900" y="397239"/>
            <a:ext cx="6853551" cy="632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just">
              <a:lnSpc>
                <a:spcPts val="2100"/>
              </a:lnSpc>
              <a:spcAft>
                <a:spcPts val="900"/>
              </a:spcAft>
            </a:pPr>
            <a:r>
              <a:rPr lang="ru-RU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Открытые задания исследования </a:t>
            </a:r>
            <a:r>
              <a:rPr lang="en-US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PISA</a:t>
            </a:r>
            <a:endParaRPr lang="ru-RU" sz="2100" b="1" cap="all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9" y="307468"/>
            <a:ext cx="1119743" cy="1213784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6AECE93-1287-4625-9782-7ABF265870AF}"/>
              </a:ext>
            </a:extLst>
          </p:cNvPr>
          <p:cNvSpPr/>
          <p:nvPr/>
        </p:nvSpPr>
        <p:spPr>
          <a:xfrm>
            <a:off x="390833" y="-1825608"/>
            <a:ext cx="8421328" cy="300082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endParaRPr lang="ru-RU" sz="135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D3A92CE-7DD6-49D5-8815-28EFF3DC79F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631284" y="1659735"/>
            <a:ext cx="5940425" cy="44316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FBFA56-5BAC-4F8B-9780-FDC7AFB745BF}"/>
              </a:ext>
            </a:extLst>
          </p:cNvPr>
          <p:cNvSpPr txBox="1"/>
          <p:nvPr/>
        </p:nvSpPr>
        <p:spPr>
          <a:xfrm>
            <a:off x="1631284" y="115192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буквального смысла</a:t>
            </a:r>
          </a:p>
        </p:txBody>
      </p:sp>
    </p:spTree>
    <p:extLst>
      <p:ext uri="{BB962C8B-B14F-4D97-AF65-F5344CB8AC3E}">
        <p14:creationId xmlns:p14="http://schemas.microsoft.com/office/powerpoint/2010/main" val="3337987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1612900" y="397239"/>
            <a:ext cx="6853551" cy="632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just">
              <a:lnSpc>
                <a:spcPts val="2100"/>
              </a:lnSpc>
              <a:spcAft>
                <a:spcPts val="900"/>
              </a:spcAft>
            </a:pPr>
            <a:r>
              <a:rPr lang="ru-RU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Открытые задания исследования </a:t>
            </a:r>
            <a:r>
              <a:rPr lang="en-US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PISA</a:t>
            </a:r>
            <a:endParaRPr lang="ru-RU" sz="2100" b="1" cap="all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9" y="307468"/>
            <a:ext cx="1119743" cy="1213784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6AECE93-1287-4625-9782-7ABF265870AF}"/>
              </a:ext>
            </a:extLst>
          </p:cNvPr>
          <p:cNvSpPr/>
          <p:nvPr/>
        </p:nvSpPr>
        <p:spPr>
          <a:xfrm>
            <a:off x="390833" y="-1825608"/>
            <a:ext cx="8421328" cy="300082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endParaRPr lang="ru-RU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478D62-69D6-4EBC-B2CD-A8BA4995F043}"/>
              </a:ext>
            </a:extLst>
          </p:cNvPr>
          <p:cNvSpPr txBox="1"/>
          <p:nvPr/>
        </p:nvSpPr>
        <p:spPr>
          <a:xfrm>
            <a:off x="1475068" y="776603"/>
            <a:ext cx="6056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сценария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3AC7B68-7B55-4CE9-BB9A-4029A49C318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21252"/>
            <a:ext cx="6056031" cy="47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89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1612900" y="397239"/>
            <a:ext cx="6853551" cy="632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just">
              <a:lnSpc>
                <a:spcPts val="2100"/>
              </a:lnSpc>
              <a:spcAft>
                <a:spcPts val="900"/>
              </a:spcAft>
            </a:pPr>
            <a:r>
              <a:rPr lang="ru-RU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Открытые задания исследования </a:t>
            </a:r>
            <a:r>
              <a:rPr lang="en-US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PISA</a:t>
            </a:r>
            <a:endParaRPr lang="ru-RU" sz="2100" b="1" cap="all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9" y="307468"/>
            <a:ext cx="1119743" cy="1213784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6AECE93-1287-4625-9782-7ABF265870AF}"/>
              </a:ext>
            </a:extLst>
          </p:cNvPr>
          <p:cNvSpPr/>
          <p:nvPr/>
        </p:nvSpPr>
        <p:spPr>
          <a:xfrm>
            <a:off x="390833" y="-1825608"/>
            <a:ext cx="8421328" cy="300082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endParaRPr lang="ru-RU" sz="135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F515F9-3FF7-4FEB-B97E-DC8C0ED85A3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475069" y="1422934"/>
            <a:ext cx="6853550" cy="51747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478D62-69D6-4EBC-B2CD-A8BA4995F043}"/>
              </a:ext>
            </a:extLst>
          </p:cNvPr>
          <p:cNvSpPr txBox="1"/>
          <p:nvPr/>
        </p:nvSpPr>
        <p:spPr>
          <a:xfrm>
            <a:off x="1475068" y="776603"/>
            <a:ext cx="6056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Размышление над содержанием и формой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01425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1648159" y="384785"/>
            <a:ext cx="6853551" cy="632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ts val="2100"/>
              </a:lnSpc>
              <a:spcAft>
                <a:spcPts val="900"/>
              </a:spcAft>
            </a:pPr>
            <a:r>
              <a:rPr lang="ru-RU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Оценка по модели PISA в Российской Федерации</a:t>
            </a:r>
          </a:p>
          <a:p>
            <a:pPr>
              <a:lnSpc>
                <a:spcPts val="2100"/>
              </a:lnSpc>
              <a:spcAft>
                <a:spcPts val="900"/>
              </a:spcAft>
            </a:pPr>
            <a:r>
              <a:rPr lang="ru-RU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в 2020 году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5BAE22-64DE-4B83-B477-2989D95675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74" y="207232"/>
            <a:ext cx="1119743" cy="121378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A6EA195-3575-47B7-910C-0A40B4CBB058}"/>
              </a:ext>
            </a:extLst>
          </p:cNvPr>
          <p:cNvSpPr/>
          <p:nvPr/>
        </p:nvSpPr>
        <p:spPr>
          <a:xfrm>
            <a:off x="2093509" y="1783841"/>
            <a:ext cx="2380837" cy="1492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Региональная оценка по модели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PISA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4149C858-EAF2-471B-934A-4D1C4CA65FC7}"/>
              </a:ext>
            </a:extLst>
          </p:cNvPr>
          <p:cNvSpPr/>
          <p:nvPr/>
        </p:nvSpPr>
        <p:spPr>
          <a:xfrm rot="5400000">
            <a:off x="2678634" y="3434841"/>
            <a:ext cx="1119399" cy="802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AB1088-D77E-4C66-9F13-4638ECCB2826}"/>
              </a:ext>
            </a:extLst>
          </p:cNvPr>
          <p:cNvSpPr txBox="1"/>
          <p:nvPr/>
        </p:nvSpPr>
        <p:spPr>
          <a:xfrm>
            <a:off x="1901625" y="4395698"/>
            <a:ext cx="2764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14 субъектов РФ</a:t>
            </a:r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1400 ОО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1FB5040-6DD7-4C0C-9E67-E8FA430A0200}"/>
              </a:ext>
            </a:extLst>
          </p:cNvPr>
          <p:cNvSpPr/>
          <p:nvPr/>
        </p:nvSpPr>
        <p:spPr>
          <a:xfrm>
            <a:off x="5726282" y="1783841"/>
            <a:ext cx="2648418" cy="1349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Общероссийская оценка по модели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PISA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DE175FBE-1909-4CE9-A942-88A2E910F0AD}"/>
              </a:ext>
            </a:extLst>
          </p:cNvPr>
          <p:cNvSpPr/>
          <p:nvPr/>
        </p:nvSpPr>
        <p:spPr>
          <a:xfrm rot="5400000">
            <a:off x="6419311" y="3396095"/>
            <a:ext cx="1262360" cy="736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4B4733-0F51-482F-B6BF-3A8C397D240C}"/>
              </a:ext>
            </a:extLst>
          </p:cNvPr>
          <p:cNvSpPr txBox="1"/>
          <p:nvPr/>
        </p:nvSpPr>
        <p:spPr>
          <a:xfrm>
            <a:off x="5918166" y="4474156"/>
            <a:ext cx="26484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43 субъекта РФ</a:t>
            </a:r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200 ОО</a:t>
            </a:r>
          </a:p>
        </p:txBody>
      </p:sp>
    </p:spTree>
    <p:extLst>
      <p:ext uri="{BB962C8B-B14F-4D97-AF65-F5344CB8AC3E}">
        <p14:creationId xmlns:p14="http://schemas.microsoft.com/office/powerpoint/2010/main" val="3704308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1612900" y="397239"/>
            <a:ext cx="6853551" cy="632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just">
              <a:lnSpc>
                <a:spcPts val="2100"/>
              </a:lnSpc>
              <a:spcAft>
                <a:spcPts val="900"/>
              </a:spcAft>
            </a:pPr>
            <a:r>
              <a:rPr lang="ru-RU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Открытые задания исследования </a:t>
            </a:r>
            <a:r>
              <a:rPr lang="en-US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PISA</a:t>
            </a:r>
            <a:endParaRPr lang="ru-RU" sz="2100" b="1" cap="all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9" y="307468"/>
            <a:ext cx="1119743" cy="1213784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6AECE93-1287-4625-9782-7ABF265870AF}"/>
              </a:ext>
            </a:extLst>
          </p:cNvPr>
          <p:cNvSpPr/>
          <p:nvPr/>
        </p:nvSpPr>
        <p:spPr>
          <a:xfrm>
            <a:off x="390833" y="-1825608"/>
            <a:ext cx="8421328" cy="300082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endParaRPr lang="ru-RU" sz="135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72F39D4-1F9A-4CDE-B289-39BAC6555E8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612899" y="1333354"/>
            <a:ext cx="6853551" cy="51274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B9ACE3-A259-4BBD-A03D-F8C7BDB5520C}"/>
              </a:ext>
            </a:extLst>
          </p:cNvPr>
          <p:cNvSpPr txBox="1"/>
          <p:nvPr/>
        </p:nvSpPr>
        <p:spPr>
          <a:xfrm>
            <a:off x="1612899" y="713384"/>
            <a:ext cx="69356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и формулирование выводов на основе нескольких источников</a:t>
            </a:r>
          </a:p>
        </p:txBody>
      </p:sp>
    </p:spTree>
    <p:extLst>
      <p:ext uri="{BB962C8B-B14F-4D97-AF65-F5344CB8AC3E}">
        <p14:creationId xmlns:p14="http://schemas.microsoft.com/office/powerpoint/2010/main" val="413898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1612900" y="397239"/>
            <a:ext cx="6853551" cy="632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just">
              <a:lnSpc>
                <a:spcPts val="2100"/>
              </a:lnSpc>
              <a:spcAft>
                <a:spcPts val="900"/>
              </a:spcAft>
            </a:pPr>
            <a:r>
              <a:rPr lang="ru-RU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Открытые задания исследования </a:t>
            </a:r>
            <a:r>
              <a:rPr lang="en-US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PISA</a:t>
            </a:r>
            <a:endParaRPr lang="ru-RU" sz="2100" b="1" cap="all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9" y="307468"/>
            <a:ext cx="1119743" cy="1213784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6AECE93-1287-4625-9782-7ABF265870AF}"/>
              </a:ext>
            </a:extLst>
          </p:cNvPr>
          <p:cNvSpPr/>
          <p:nvPr/>
        </p:nvSpPr>
        <p:spPr>
          <a:xfrm>
            <a:off x="390833" y="-1825608"/>
            <a:ext cx="8421328" cy="300082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endParaRPr lang="ru-RU" sz="135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011D46-F7AB-45E0-8C24-3A5792C29EA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21252"/>
            <a:ext cx="6654446" cy="50351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24868F-DAAD-487C-A222-4341A9FD234B}"/>
              </a:ext>
            </a:extLst>
          </p:cNvPr>
          <p:cNvSpPr txBox="1"/>
          <p:nvPr/>
        </p:nvSpPr>
        <p:spPr>
          <a:xfrm>
            <a:off x="1612900" y="104815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Обнаружение и устранение противоречий</a:t>
            </a:r>
          </a:p>
        </p:txBody>
      </p:sp>
    </p:spTree>
    <p:extLst>
      <p:ext uri="{BB962C8B-B14F-4D97-AF65-F5344CB8AC3E}">
        <p14:creationId xmlns:p14="http://schemas.microsoft.com/office/powerpoint/2010/main" val="3936999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1612900" y="397239"/>
            <a:ext cx="6853551" cy="632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just">
              <a:lnSpc>
                <a:spcPts val="2100"/>
              </a:lnSpc>
              <a:spcAft>
                <a:spcPts val="900"/>
              </a:spcAft>
            </a:pPr>
            <a:r>
              <a:rPr lang="ru-RU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Открытые задания исследования </a:t>
            </a:r>
            <a:r>
              <a:rPr lang="en-US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PISA</a:t>
            </a:r>
            <a:endParaRPr lang="ru-RU" sz="2100" b="1" cap="all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9" y="307468"/>
            <a:ext cx="1119743" cy="1213784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6AECE93-1287-4625-9782-7ABF265870AF}"/>
              </a:ext>
            </a:extLst>
          </p:cNvPr>
          <p:cNvSpPr/>
          <p:nvPr/>
        </p:nvSpPr>
        <p:spPr>
          <a:xfrm>
            <a:off x="390833" y="-1825608"/>
            <a:ext cx="8421328" cy="300082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endParaRPr lang="ru-RU" sz="135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9D3D9F0-C2E5-45DF-80CC-92697107A78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21252"/>
            <a:ext cx="6734345" cy="52612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755505-A1AF-489B-B93D-6C25F7160923}"/>
              </a:ext>
            </a:extLst>
          </p:cNvPr>
          <p:cNvSpPr txBox="1"/>
          <p:nvPr/>
        </p:nvSpPr>
        <p:spPr>
          <a:xfrm>
            <a:off x="1612900" y="102770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Обнаружение и устранение противоречий</a:t>
            </a:r>
          </a:p>
        </p:txBody>
      </p:sp>
    </p:spTree>
    <p:extLst>
      <p:ext uri="{BB962C8B-B14F-4D97-AF65-F5344CB8AC3E}">
        <p14:creationId xmlns:p14="http://schemas.microsoft.com/office/powerpoint/2010/main" val="3641829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1612900" y="397239"/>
            <a:ext cx="6853551" cy="632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just">
              <a:lnSpc>
                <a:spcPts val="2100"/>
              </a:lnSpc>
              <a:spcAft>
                <a:spcPts val="900"/>
              </a:spcAft>
            </a:pPr>
            <a:r>
              <a:rPr lang="ru-RU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Открытые задания исследования </a:t>
            </a:r>
            <a:r>
              <a:rPr lang="en-US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PISA</a:t>
            </a:r>
            <a:endParaRPr lang="ru-RU" sz="2100" b="1" cap="all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9" y="307468"/>
            <a:ext cx="1119743" cy="1213784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6AECE93-1287-4625-9782-7ABF265870AF}"/>
              </a:ext>
            </a:extLst>
          </p:cNvPr>
          <p:cNvSpPr/>
          <p:nvPr/>
        </p:nvSpPr>
        <p:spPr>
          <a:xfrm>
            <a:off x="390833" y="-1825608"/>
            <a:ext cx="8421328" cy="300082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endParaRPr lang="ru-RU" sz="135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717EAC-8718-4412-B423-4CA5FE35A63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468179" y="1204968"/>
            <a:ext cx="5867400" cy="4387215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19D37FA-6C2F-498F-BED1-813B8F9775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342675"/>
              </p:ext>
            </p:extLst>
          </p:nvPr>
        </p:nvGraphicFramePr>
        <p:xfrm>
          <a:off x="677549" y="843520"/>
          <a:ext cx="7097827" cy="30008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90055">
                  <a:extLst>
                    <a:ext uri="{9D8B030D-6E8A-4147-A177-3AD203B41FA5}">
                      <a16:colId xmlns:a16="http://schemas.microsoft.com/office/drawing/2014/main" val="2733786182"/>
                    </a:ext>
                  </a:extLst>
                </a:gridCol>
                <a:gridCol w="6807772">
                  <a:extLst>
                    <a:ext uri="{9D8B030D-6E8A-4147-A177-3AD203B41FA5}">
                      <a16:colId xmlns:a16="http://schemas.microsoft.com/office/drawing/2014/main" val="4264959497"/>
                    </a:ext>
                  </a:extLst>
                </a:gridCol>
              </a:tblGrid>
              <a:tr h="300082">
                <a:tc>
                  <a:txBody>
                    <a:bodyPr/>
                    <a:lstStyle/>
                    <a:p>
                      <a:pPr marL="251460" indent="443230" algn="l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38100" marT="50165" marB="0"/>
                </a:tc>
                <a:tc>
                  <a:txBody>
                    <a:bodyPr/>
                    <a:lstStyle/>
                    <a:p>
                      <a:pPr marL="1270" indent="443230" algn="l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Поиск и извлечение информации из фрагмента текста 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38100" marT="50165" marB="0"/>
                </a:tc>
                <a:extLst>
                  <a:ext uri="{0D108BD9-81ED-4DB2-BD59-A6C34878D82A}">
                    <a16:rowId xmlns:a16="http://schemas.microsoft.com/office/drawing/2014/main" val="557273410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733E4A4-60CC-41BE-878B-E8400AFE9C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857899"/>
              </p:ext>
            </p:extLst>
          </p:nvPr>
        </p:nvGraphicFramePr>
        <p:xfrm>
          <a:off x="1557439" y="5763978"/>
          <a:ext cx="6029122" cy="79756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705884">
                  <a:extLst>
                    <a:ext uri="{9D8B030D-6E8A-4147-A177-3AD203B41FA5}">
                      <a16:colId xmlns:a16="http://schemas.microsoft.com/office/drawing/2014/main" val="2065925369"/>
                    </a:ext>
                  </a:extLst>
                </a:gridCol>
                <a:gridCol w="3323238">
                  <a:extLst>
                    <a:ext uri="{9D8B030D-6E8A-4147-A177-3AD203B41FA5}">
                      <a16:colId xmlns:a16="http://schemas.microsoft.com/office/drawing/2014/main" val="2439596529"/>
                    </a:ext>
                  </a:extLst>
                </a:gridCol>
              </a:tblGrid>
              <a:tr h="250502">
                <a:tc>
                  <a:txBody>
                    <a:bodyPr/>
                    <a:lstStyle/>
                    <a:p>
                      <a:pPr marL="251460" indent="443230" algn="l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ru-RU" sz="1400" b="1">
                          <a:effectLst/>
                        </a:rPr>
                        <a:t>Средний результат РФ 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38100" marT="50165" marB="0"/>
                </a:tc>
                <a:tc>
                  <a:txBody>
                    <a:bodyPr/>
                    <a:lstStyle/>
                    <a:p>
                      <a:pPr marL="1270" indent="443230" algn="l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ru-RU" sz="1400" b="1" dirty="0">
                          <a:effectLst/>
                        </a:rPr>
                        <a:t>43 % 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38100" marT="50165" marB="0"/>
                </a:tc>
                <a:extLst>
                  <a:ext uri="{0D108BD9-81ED-4DB2-BD59-A6C34878D82A}">
                    <a16:rowId xmlns:a16="http://schemas.microsoft.com/office/drawing/2014/main" val="3887954718"/>
                  </a:ext>
                </a:extLst>
              </a:tr>
              <a:tr h="250502">
                <a:tc>
                  <a:txBody>
                    <a:bodyPr/>
                    <a:lstStyle/>
                    <a:p>
                      <a:pPr marL="251460" indent="443230" algn="l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ru-RU" sz="1400" b="1">
                          <a:effectLst/>
                        </a:rPr>
                        <a:t>Средний результат ОЭСР 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38100" marT="50165" marB="0"/>
                </a:tc>
                <a:tc>
                  <a:txBody>
                    <a:bodyPr/>
                    <a:lstStyle/>
                    <a:p>
                      <a:pPr marL="1270" indent="443230" algn="l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ru-RU" sz="1400" b="1" dirty="0">
                          <a:effectLst/>
                        </a:rPr>
                        <a:t>52,3 % 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38100" marT="50165" marB="0"/>
                </a:tc>
                <a:extLst>
                  <a:ext uri="{0D108BD9-81ED-4DB2-BD59-A6C34878D82A}">
                    <a16:rowId xmlns:a16="http://schemas.microsoft.com/office/drawing/2014/main" val="811728678"/>
                  </a:ext>
                </a:extLst>
              </a:tr>
              <a:tr h="250502">
                <a:tc>
                  <a:txBody>
                    <a:bodyPr/>
                    <a:lstStyle/>
                    <a:p>
                      <a:pPr marL="251460" indent="443230" algn="l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Сложность</a:t>
                      </a:r>
                    </a:p>
                  </a:txBody>
                  <a:tcPr marL="67945" marR="38100" marT="50165" marB="0"/>
                </a:tc>
                <a:tc>
                  <a:txBody>
                    <a:bodyPr/>
                    <a:lstStyle/>
                    <a:p>
                      <a:pPr marL="1270" indent="443230" algn="l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4</a:t>
                      </a:r>
                    </a:p>
                  </a:txBody>
                  <a:tcPr marL="67945" marR="38100" marT="50165" marB="0"/>
                </a:tc>
                <a:extLst>
                  <a:ext uri="{0D108BD9-81ED-4DB2-BD59-A6C34878D82A}">
                    <a16:rowId xmlns:a16="http://schemas.microsoft.com/office/drawing/2014/main" val="3882273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9512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1612900" y="397239"/>
            <a:ext cx="6853551" cy="632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just">
              <a:lnSpc>
                <a:spcPts val="2100"/>
              </a:lnSpc>
              <a:spcAft>
                <a:spcPts val="900"/>
              </a:spcAft>
            </a:pPr>
            <a:r>
              <a:rPr lang="ru-RU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Открытые задания исследования </a:t>
            </a:r>
            <a:r>
              <a:rPr lang="en-US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PISA</a:t>
            </a:r>
            <a:endParaRPr lang="ru-RU" sz="2100" b="1" cap="all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9" y="307468"/>
            <a:ext cx="1119743" cy="1213784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6AECE93-1287-4625-9782-7ABF265870AF}"/>
              </a:ext>
            </a:extLst>
          </p:cNvPr>
          <p:cNvSpPr/>
          <p:nvPr/>
        </p:nvSpPr>
        <p:spPr>
          <a:xfrm>
            <a:off x="390833" y="-1825608"/>
            <a:ext cx="8421328" cy="300082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endParaRPr lang="ru-RU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3AF050-5791-41E6-A66A-737DB0132114}"/>
              </a:ext>
            </a:extLst>
          </p:cNvPr>
          <p:cNvSpPr txBox="1"/>
          <p:nvPr/>
        </p:nvSpPr>
        <p:spPr>
          <a:xfrm>
            <a:off x="1531975" y="914360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Понимание буквального смысла </a:t>
            </a:r>
            <a:endParaRPr lang="ru-RU" sz="1600" b="1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08FCEC77-DA2F-4050-8A5B-6FEB4074DE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429402"/>
              </p:ext>
            </p:extLst>
          </p:nvPr>
        </p:nvGraphicFramePr>
        <p:xfrm>
          <a:off x="1485583" y="6004196"/>
          <a:ext cx="6980868" cy="70180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854831">
                  <a:extLst>
                    <a:ext uri="{9D8B030D-6E8A-4147-A177-3AD203B41FA5}">
                      <a16:colId xmlns:a16="http://schemas.microsoft.com/office/drawing/2014/main" val="1705347578"/>
                    </a:ext>
                  </a:extLst>
                </a:gridCol>
                <a:gridCol w="4126037">
                  <a:extLst>
                    <a:ext uri="{9D8B030D-6E8A-4147-A177-3AD203B41FA5}">
                      <a16:colId xmlns:a16="http://schemas.microsoft.com/office/drawing/2014/main" val="1084674338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251460" indent="443230" algn="l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результат РФ </a:t>
                      </a:r>
                      <a:endParaRPr lang="ru-RU" sz="12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71120" marT="51435" marB="0"/>
                </a:tc>
                <a:tc>
                  <a:txBody>
                    <a:bodyPr/>
                    <a:lstStyle/>
                    <a:p>
                      <a:pPr marL="1270" indent="443230" algn="l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60,8 % </a:t>
                      </a:r>
                      <a:endParaRPr lang="ru-RU" sz="12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71120" marT="51435" marB="0"/>
                </a:tc>
                <a:extLst>
                  <a:ext uri="{0D108BD9-81ED-4DB2-BD59-A6C34878D82A}">
                    <a16:rowId xmlns:a16="http://schemas.microsoft.com/office/drawing/2014/main" val="3797614668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marL="251460" indent="443230" algn="l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результат ОЭСР </a:t>
                      </a:r>
                      <a:endParaRPr lang="ru-RU" sz="12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71120" marT="51435" marB="0"/>
                </a:tc>
                <a:tc>
                  <a:txBody>
                    <a:bodyPr/>
                    <a:lstStyle/>
                    <a:p>
                      <a:pPr marL="1270" indent="443230" algn="l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52,5 % 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71120" marT="51435" marB="0"/>
                </a:tc>
                <a:extLst>
                  <a:ext uri="{0D108BD9-81ED-4DB2-BD59-A6C34878D82A}">
                    <a16:rowId xmlns:a16="http://schemas.microsoft.com/office/drawing/2014/main" val="2990459180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marL="251460" indent="443230" algn="l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Сложность</a:t>
                      </a:r>
                    </a:p>
                  </a:txBody>
                  <a:tcPr marL="67945" marR="71120" marT="51435" marB="0"/>
                </a:tc>
                <a:tc>
                  <a:txBody>
                    <a:bodyPr/>
                    <a:lstStyle/>
                    <a:p>
                      <a:pPr marL="1270" indent="443230" algn="l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3</a:t>
                      </a:r>
                    </a:p>
                  </a:txBody>
                  <a:tcPr marL="67945" marR="71120" marT="51435" marB="0"/>
                </a:tc>
                <a:extLst>
                  <a:ext uri="{0D108BD9-81ED-4DB2-BD59-A6C34878D82A}">
                    <a16:rowId xmlns:a16="http://schemas.microsoft.com/office/drawing/2014/main" val="2022496554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ABDB564-CBAE-4AF3-A427-3079056AE0D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787" y="1208405"/>
            <a:ext cx="5940425" cy="444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75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1612900" y="397239"/>
            <a:ext cx="6853551" cy="632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just">
              <a:lnSpc>
                <a:spcPts val="2100"/>
              </a:lnSpc>
              <a:spcAft>
                <a:spcPts val="900"/>
              </a:spcAft>
            </a:pPr>
            <a:r>
              <a:rPr lang="ru-RU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Открытые задания исследования </a:t>
            </a:r>
            <a:r>
              <a:rPr lang="en-US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PISA</a:t>
            </a:r>
            <a:endParaRPr lang="ru-RU" sz="2100" b="1" cap="all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9" y="307468"/>
            <a:ext cx="1119743" cy="1213784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6AECE93-1287-4625-9782-7ABF265870AF}"/>
              </a:ext>
            </a:extLst>
          </p:cNvPr>
          <p:cNvSpPr/>
          <p:nvPr/>
        </p:nvSpPr>
        <p:spPr>
          <a:xfrm>
            <a:off x="390833" y="-1825608"/>
            <a:ext cx="8421328" cy="300082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endParaRPr lang="ru-RU" sz="135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2FC165-C8B9-4677-985C-047C2DA5A73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485582" y="1123196"/>
            <a:ext cx="5940425" cy="44735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EF7C00-066A-480C-B262-7162BA6555FC}"/>
              </a:ext>
            </a:extLst>
          </p:cNvPr>
          <p:cNvSpPr txBox="1"/>
          <p:nvPr/>
        </p:nvSpPr>
        <p:spPr>
          <a:xfrm>
            <a:off x="1367871" y="804928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Осмысление содержания и формы </a:t>
            </a:r>
            <a:endParaRPr lang="ru-RU" sz="1600" b="1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47C02912-F07E-4FFB-9431-35E8E9DBD5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455110"/>
              </p:ext>
            </p:extLst>
          </p:nvPr>
        </p:nvGraphicFramePr>
        <p:xfrm>
          <a:off x="1485582" y="5690437"/>
          <a:ext cx="7658418" cy="1210437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325890">
                  <a:extLst>
                    <a:ext uri="{9D8B030D-6E8A-4147-A177-3AD203B41FA5}">
                      <a16:colId xmlns:a16="http://schemas.microsoft.com/office/drawing/2014/main" val="3816164532"/>
                    </a:ext>
                  </a:extLst>
                </a:gridCol>
                <a:gridCol w="806025">
                  <a:extLst>
                    <a:ext uri="{9D8B030D-6E8A-4147-A177-3AD203B41FA5}">
                      <a16:colId xmlns:a16="http://schemas.microsoft.com/office/drawing/2014/main" val="3363366024"/>
                    </a:ext>
                  </a:extLst>
                </a:gridCol>
                <a:gridCol w="4526503">
                  <a:extLst>
                    <a:ext uri="{9D8B030D-6E8A-4147-A177-3AD203B41FA5}">
                      <a16:colId xmlns:a16="http://schemas.microsoft.com/office/drawing/2014/main" val="1509792441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marL="67945" indent="443230" algn="l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результат РФ 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1435" marB="0"/>
                </a:tc>
                <a:tc>
                  <a:txBody>
                    <a:bodyPr/>
                    <a:lstStyle/>
                    <a:p>
                      <a:pPr marL="251460" indent="44323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1435" marB="0"/>
                </a:tc>
                <a:tc>
                  <a:txBody>
                    <a:bodyPr/>
                    <a:lstStyle/>
                    <a:p>
                      <a:pPr marL="69215" marR="1000125" indent="443230" algn="l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Полностью верный ответ: 24,1 %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9215" marR="1000125" indent="443230" algn="l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Частично верный ответ: 31,8 % 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1435" marB="0"/>
                </a:tc>
                <a:extLst>
                  <a:ext uri="{0D108BD9-81ED-4DB2-BD59-A6C34878D82A}">
                    <a16:rowId xmlns:a16="http://schemas.microsoft.com/office/drawing/2014/main" val="4213908507"/>
                  </a:ext>
                </a:extLst>
              </a:tr>
              <a:tr h="351155">
                <a:tc>
                  <a:txBody>
                    <a:bodyPr/>
                    <a:lstStyle/>
                    <a:p>
                      <a:pPr marL="67945" indent="443230" algn="l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результат ОЭСР </a:t>
                      </a:r>
                      <a:endParaRPr lang="ru-RU" sz="12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1435" marB="0"/>
                </a:tc>
                <a:tc>
                  <a:txBody>
                    <a:bodyPr/>
                    <a:lstStyle/>
                    <a:p>
                      <a:pPr marL="251460" indent="44323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1435" marB="0"/>
                </a:tc>
                <a:tc>
                  <a:txBody>
                    <a:bodyPr/>
                    <a:lstStyle/>
                    <a:p>
                      <a:pPr marL="69215" marR="1000125" indent="443230" algn="l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Полностью верный ответ: 19,8 % 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9215" marR="1000125" indent="443230" algn="l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Частично верный ответ: 39,9 % 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1435" marB="0"/>
                </a:tc>
                <a:extLst>
                  <a:ext uri="{0D108BD9-81ED-4DB2-BD59-A6C34878D82A}">
                    <a16:rowId xmlns:a16="http://schemas.microsoft.com/office/drawing/2014/main" val="1789580990"/>
                  </a:ext>
                </a:extLst>
              </a:tr>
              <a:tr h="351155">
                <a:tc>
                  <a:txBody>
                    <a:bodyPr/>
                    <a:lstStyle/>
                    <a:p>
                      <a:pPr marL="67945" indent="443230" algn="l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Сложность </a:t>
                      </a:r>
                    </a:p>
                  </a:txBody>
                  <a:tcPr marL="0" marR="0" marT="51435" marB="0"/>
                </a:tc>
                <a:tc>
                  <a:txBody>
                    <a:bodyPr/>
                    <a:lstStyle/>
                    <a:p>
                      <a:pPr marL="251460" indent="44323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1435" marB="0"/>
                </a:tc>
                <a:tc>
                  <a:txBody>
                    <a:bodyPr/>
                    <a:lstStyle/>
                    <a:p>
                      <a:pPr marL="69215" marR="1000125" indent="443230" algn="l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3</a:t>
                      </a:r>
                    </a:p>
                  </a:txBody>
                  <a:tcPr marL="0" marR="0" marT="51435" marB="0"/>
                </a:tc>
                <a:extLst>
                  <a:ext uri="{0D108BD9-81ED-4DB2-BD59-A6C34878D82A}">
                    <a16:rowId xmlns:a16="http://schemas.microsoft.com/office/drawing/2014/main" val="710093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14517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1612900" y="397239"/>
            <a:ext cx="6853551" cy="632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just">
              <a:lnSpc>
                <a:spcPts val="2100"/>
              </a:lnSpc>
              <a:spcAft>
                <a:spcPts val="900"/>
              </a:spcAft>
            </a:pPr>
            <a:r>
              <a:rPr lang="ru-RU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Открытые задания исследования </a:t>
            </a:r>
            <a:r>
              <a:rPr lang="en-US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PISA</a:t>
            </a:r>
            <a:endParaRPr lang="ru-RU" sz="2100" b="1" cap="all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9" y="307468"/>
            <a:ext cx="1119743" cy="1213784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6AECE93-1287-4625-9782-7ABF265870AF}"/>
              </a:ext>
            </a:extLst>
          </p:cNvPr>
          <p:cNvSpPr/>
          <p:nvPr/>
        </p:nvSpPr>
        <p:spPr>
          <a:xfrm>
            <a:off x="390833" y="-1825608"/>
            <a:ext cx="8421328" cy="300082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endParaRPr lang="ru-RU" sz="135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E3F8A4-7CEF-41EB-8C4E-4F3F58A1512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787" y="1240155"/>
            <a:ext cx="5940425" cy="43776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0083DF-3B69-4E5D-A11E-AA2105D60E6A}"/>
              </a:ext>
            </a:extLst>
          </p:cNvPr>
          <p:cNvSpPr txBox="1"/>
          <p:nvPr/>
        </p:nvSpPr>
        <p:spPr>
          <a:xfrm>
            <a:off x="1601787" y="796289"/>
            <a:ext cx="61493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Поиск и извлечение информации из фрагмента текста </a:t>
            </a:r>
            <a:endParaRPr lang="ru-RU" sz="1600" b="1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A4A064E-69A6-42F6-AD5B-D74E0797A5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264964"/>
              </p:ext>
            </p:extLst>
          </p:nvPr>
        </p:nvGraphicFramePr>
        <p:xfrm>
          <a:off x="1612900" y="6000259"/>
          <a:ext cx="6172835" cy="818007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344285">
                  <a:extLst>
                    <a:ext uri="{9D8B030D-6E8A-4147-A177-3AD203B41FA5}">
                      <a16:colId xmlns:a16="http://schemas.microsoft.com/office/drawing/2014/main" val="1186918649"/>
                    </a:ext>
                  </a:extLst>
                </a:gridCol>
                <a:gridCol w="2828550">
                  <a:extLst>
                    <a:ext uri="{9D8B030D-6E8A-4147-A177-3AD203B41FA5}">
                      <a16:colId xmlns:a16="http://schemas.microsoft.com/office/drawing/2014/main" val="1776438705"/>
                    </a:ext>
                  </a:extLst>
                </a:gridCol>
              </a:tblGrid>
              <a:tr h="227965">
                <a:tc>
                  <a:txBody>
                    <a:bodyPr/>
                    <a:lstStyle/>
                    <a:p>
                      <a:pPr marL="67945" indent="443230" algn="l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результат РФ 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40005" marT="51435" marB="8255"/>
                </a:tc>
                <a:tc>
                  <a:txBody>
                    <a:bodyPr/>
                    <a:lstStyle/>
                    <a:p>
                      <a:pPr marL="69215" indent="443230" algn="l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42,6 % 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40005" marT="51435" marB="8255" anchor="b"/>
                </a:tc>
                <a:extLst>
                  <a:ext uri="{0D108BD9-81ED-4DB2-BD59-A6C34878D82A}">
                    <a16:rowId xmlns:a16="http://schemas.microsoft.com/office/drawing/2014/main" val="2872043886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marL="67945" indent="443230" algn="l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результат ОЭСР 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40005" marT="51435" marB="8255"/>
                </a:tc>
                <a:tc>
                  <a:txBody>
                    <a:bodyPr/>
                    <a:lstStyle/>
                    <a:p>
                      <a:pPr marL="69215" indent="443230" algn="l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43,7 % 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40005" marT="51435" marB="8255" anchor="b"/>
                </a:tc>
                <a:extLst>
                  <a:ext uri="{0D108BD9-81ED-4DB2-BD59-A6C34878D82A}">
                    <a16:rowId xmlns:a16="http://schemas.microsoft.com/office/drawing/2014/main" val="3981907143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marL="67945" indent="443230" algn="l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Сложность </a:t>
                      </a:r>
                    </a:p>
                  </a:txBody>
                  <a:tcPr marL="0" marR="40005" marT="51435" marB="8255"/>
                </a:tc>
                <a:tc>
                  <a:txBody>
                    <a:bodyPr/>
                    <a:lstStyle/>
                    <a:p>
                      <a:pPr marL="69215" indent="443230" algn="l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5</a:t>
                      </a:r>
                    </a:p>
                  </a:txBody>
                  <a:tcPr marL="0" marR="40005" marT="51435" marB="8255" anchor="b"/>
                </a:tc>
                <a:extLst>
                  <a:ext uri="{0D108BD9-81ED-4DB2-BD59-A6C34878D82A}">
                    <a16:rowId xmlns:a16="http://schemas.microsoft.com/office/drawing/2014/main" val="4271581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2515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1612900" y="397239"/>
            <a:ext cx="6853551" cy="632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just">
              <a:lnSpc>
                <a:spcPts val="2100"/>
              </a:lnSpc>
              <a:spcAft>
                <a:spcPts val="900"/>
              </a:spcAft>
            </a:pPr>
            <a:r>
              <a:rPr lang="ru-RU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Открытые задания исследования </a:t>
            </a:r>
            <a:r>
              <a:rPr lang="en-US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PISA</a:t>
            </a:r>
            <a:endParaRPr lang="ru-RU" sz="2100" b="1" cap="all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9" y="307468"/>
            <a:ext cx="1119743" cy="1213784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6AECE93-1287-4625-9782-7ABF265870AF}"/>
              </a:ext>
            </a:extLst>
          </p:cNvPr>
          <p:cNvSpPr/>
          <p:nvPr/>
        </p:nvSpPr>
        <p:spPr>
          <a:xfrm>
            <a:off x="390833" y="-1825608"/>
            <a:ext cx="8421328" cy="300082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endParaRPr lang="ru-RU" sz="135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38D8F4-84AC-40A6-BDB0-AD0AEDBEEC2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631284" y="1290780"/>
            <a:ext cx="5940425" cy="44697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585B8B-3B81-425A-9331-1E86C6265136}"/>
              </a:ext>
            </a:extLst>
          </p:cNvPr>
          <p:cNvSpPr txBox="1"/>
          <p:nvPr/>
        </p:nvSpPr>
        <p:spPr>
          <a:xfrm>
            <a:off x="1533001" y="930690"/>
            <a:ext cx="65316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Интегрирование и формулирование нескольких источников </a:t>
            </a:r>
            <a:endParaRPr lang="ru-RU" sz="1600" b="1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83F9BE0-5F1F-44D5-9A07-D7DD07B443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41146"/>
              </p:ext>
            </p:extLst>
          </p:nvPr>
        </p:nvGraphicFramePr>
        <p:xfrm>
          <a:off x="1612900" y="6000259"/>
          <a:ext cx="6172835" cy="1054418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329762">
                  <a:extLst>
                    <a:ext uri="{9D8B030D-6E8A-4147-A177-3AD203B41FA5}">
                      <a16:colId xmlns:a16="http://schemas.microsoft.com/office/drawing/2014/main" val="3532865415"/>
                    </a:ext>
                  </a:extLst>
                </a:gridCol>
                <a:gridCol w="2843073">
                  <a:extLst>
                    <a:ext uri="{9D8B030D-6E8A-4147-A177-3AD203B41FA5}">
                      <a16:colId xmlns:a16="http://schemas.microsoft.com/office/drawing/2014/main" val="16122757"/>
                    </a:ext>
                  </a:extLst>
                </a:gridCol>
              </a:tblGrid>
              <a:tr h="227965">
                <a:tc>
                  <a:txBody>
                    <a:bodyPr/>
                    <a:lstStyle/>
                    <a:p>
                      <a:pPr marL="67945" indent="443230" algn="l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ru-RU" sz="1400" b="1">
                          <a:effectLst/>
                        </a:rPr>
                        <a:t>Средний результат РФ 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9370" marT="51435" marB="8255"/>
                </a:tc>
                <a:tc>
                  <a:txBody>
                    <a:bodyPr/>
                    <a:lstStyle/>
                    <a:p>
                      <a:pPr marL="69215" indent="443230" algn="l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ru-RU" sz="1400" b="1">
                          <a:effectLst/>
                        </a:rPr>
                        <a:t>15, 8 % 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9370" marT="51435" marB="8255" anchor="b"/>
                </a:tc>
                <a:extLst>
                  <a:ext uri="{0D108BD9-81ED-4DB2-BD59-A6C34878D82A}">
                    <a16:rowId xmlns:a16="http://schemas.microsoft.com/office/drawing/2014/main" val="1982845367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marL="67945" indent="443230" algn="l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ru-RU" sz="1400" b="1">
                          <a:effectLst/>
                        </a:rPr>
                        <a:t>Средний результат ОЭСР 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9370" marT="51435" marB="8255"/>
                </a:tc>
                <a:tc>
                  <a:txBody>
                    <a:bodyPr/>
                    <a:lstStyle/>
                    <a:p>
                      <a:pPr marL="69215" indent="443230" algn="l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ru-RU" sz="1400" b="1" dirty="0">
                          <a:effectLst/>
                        </a:rPr>
                        <a:t>21,4 % 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9370" marT="51435" marB="8255" anchor="b"/>
                </a:tc>
                <a:extLst>
                  <a:ext uri="{0D108BD9-81ED-4DB2-BD59-A6C34878D82A}">
                    <a16:rowId xmlns:a16="http://schemas.microsoft.com/office/drawing/2014/main" val="1316367400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marL="67945" indent="443230" algn="l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ru-RU" sz="1400" dirty="0"/>
                        <a:t>Сложность 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9370" marT="51435" marB="8255"/>
                </a:tc>
                <a:tc>
                  <a:txBody>
                    <a:bodyPr/>
                    <a:lstStyle/>
                    <a:p>
                      <a:pPr marL="69215" indent="443230" algn="l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Уровень 5</a:t>
                      </a:r>
                    </a:p>
                    <a:p>
                      <a:pPr marL="69215" indent="443230" algn="l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9370" marT="51435" marB="8255" anchor="b"/>
                </a:tc>
                <a:extLst>
                  <a:ext uri="{0D108BD9-81ED-4DB2-BD59-A6C34878D82A}">
                    <a16:rowId xmlns:a16="http://schemas.microsoft.com/office/drawing/2014/main" val="3658645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83885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1612900" y="397239"/>
            <a:ext cx="6853551" cy="632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just">
              <a:lnSpc>
                <a:spcPts val="2100"/>
              </a:lnSpc>
              <a:spcAft>
                <a:spcPts val="900"/>
              </a:spcAft>
            </a:pPr>
            <a:r>
              <a:rPr lang="ru-RU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Открытые задания исследования </a:t>
            </a:r>
            <a:r>
              <a:rPr lang="en-US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PISA</a:t>
            </a:r>
            <a:endParaRPr lang="ru-RU" sz="2100" b="1" cap="all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9" y="307468"/>
            <a:ext cx="1119743" cy="1213784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6AECE93-1287-4625-9782-7ABF265870AF}"/>
              </a:ext>
            </a:extLst>
          </p:cNvPr>
          <p:cNvSpPr/>
          <p:nvPr/>
        </p:nvSpPr>
        <p:spPr>
          <a:xfrm>
            <a:off x="390833" y="-1825608"/>
            <a:ext cx="8421328" cy="300082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endParaRPr lang="ru-RU" sz="135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DC15784-694F-4DCF-BAE3-E142075B720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601787" y="1201420"/>
            <a:ext cx="5940425" cy="44551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8DCCB4-51E8-448A-BC89-51F6F934A393}"/>
              </a:ext>
            </a:extLst>
          </p:cNvPr>
          <p:cNvSpPr txBox="1"/>
          <p:nvPr/>
        </p:nvSpPr>
        <p:spPr>
          <a:xfrm>
            <a:off x="1601787" y="814887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Обнаружение и устранение противоречия </a:t>
            </a:r>
            <a:endParaRPr lang="ru-RU" sz="1600" b="1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718AFF5-0A98-4CEA-9749-E4E1379852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866413"/>
              </p:ext>
            </p:extLst>
          </p:nvPr>
        </p:nvGraphicFramePr>
        <p:xfrm>
          <a:off x="1612900" y="5752538"/>
          <a:ext cx="7199261" cy="81243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847623">
                  <a:extLst>
                    <a:ext uri="{9D8B030D-6E8A-4147-A177-3AD203B41FA5}">
                      <a16:colId xmlns:a16="http://schemas.microsoft.com/office/drawing/2014/main" val="2913427689"/>
                    </a:ext>
                  </a:extLst>
                </a:gridCol>
                <a:gridCol w="96520">
                  <a:extLst>
                    <a:ext uri="{9D8B030D-6E8A-4147-A177-3AD203B41FA5}">
                      <a16:colId xmlns:a16="http://schemas.microsoft.com/office/drawing/2014/main" val="2327590993"/>
                    </a:ext>
                  </a:extLst>
                </a:gridCol>
                <a:gridCol w="4255118">
                  <a:extLst>
                    <a:ext uri="{9D8B030D-6E8A-4147-A177-3AD203B41FA5}">
                      <a16:colId xmlns:a16="http://schemas.microsoft.com/office/drawing/2014/main" val="158514832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67945" indent="443230" algn="l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ru-RU" sz="1400" b="1">
                          <a:effectLst/>
                        </a:rPr>
                        <a:t>Средний результат РФ 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71120" marT="17145" marB="7620"/>
                </a:tc>
                <a:tc>
                  <a:txBody>
                    <a:bodyPr/>
                    <a:lstStyle/>
                    <a:p>
                      <a:pPr marL="251460" indent="44323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71120" marT="17145" marB="7620"/>
                </a:tc>
                <a:tc>
                  <a:txBody>
                    <a:bodyPr/>
                    <a:lstStyle/>
                    <a:p>
                      <a:pPr marL="69215" indent="443230" algn="l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ru-RU" sz="1400" b="1">
                          <a:effectLst/>
                        </a:rPr>
                        <a:t>42,4 % 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71120" marT="17145" marB="7620" anchor="b"/>
                </a:tc>
                <a:extLst>
                  <a:ext uri="{0D108BD9-81ED-4DB2-BD59-A6C34878D82A}">
                    <a16:rowId xmlns:a16="http://schemas.microsoft.com/office/drawing/2014/main" val="1514396258"/>
                  </a:ext>
                </a:extLst>
              </a:tr>
              <a:tr h="328816">
                <a:tc>
                  <a:txBody>
                    <a:bodyPr/>
                    <a:lstStyle/>
                    <a:p>
                      <a:pPr marL="67945" indent="443230" algn="l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ru-RU" sz="1400" b="1" dirty="0">
                          <a:effectLst/>
                        </a:rPr>
                        <a:t>Средний результат ОЭСР 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71120" marT="17145" marB="7620"/>
                </a:tc>
                <a:tc>
                  <a:txBody>
                    <a:bodyPr/>
                    <a:lstStyle/>
                    <a:p>
                      <a:pPr marL="251460" indent="44323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71120" marT="17145" marB="7620"/>
                </a:tc>
                <a:tc>
                  <a:txBody>
                    <a:bodyPr/>
                    <a:lstStyle/>
                    <a:p>
                      <a:pPr marL="69215" indent="443230" algn="l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ru-RU" sz="1400" b="1" dirty="0">
                          <a:effectLst/>
                        </a:rPr>
                        <a:t>39,0 % 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71120" marT="17145" marB="7620" anchor="b"/>
                </a:tc>
                <a:extLst>
                  <a:ext uri="{0D108BD9-81ED-4DB2-BD59-A6C34878D82A}">
                    <a16:rowId xmlns:a16="http://schemas.microsoft.com/office/drawing/2014/main" val="4270807962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marL="67945" indent="443230" algn="l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ru-RU" sz="1400" dirty="0"/>
                        <a:t>Сложность 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71120" marT="17145" marB="7620"/>
                </a:tc>
                <a:tc>
                  <a:txBody>
                    <a:bodyPr/>
                    <a:lstStyle/>
                    <a:p>
                      <a:pPr marL="251460" indent="44323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71120" marT="17145" marB="7620"/>
                </a:tc>
                <a:tc>
                  <a:txBody>
                    <a:bodyPr/>
                    <a:lstStyle/>
                    <a:p>
                      <a:pPr marL="69215" indent="443230" algn="l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Уровень 4</a:t>
                      </a:r>
                    </a:p>
                  </a:txBody>
                  <a:tcPr marL="0" marR="71120" marT="17145" marB="7620" anchor="b"/>
                </a:tc>
                <a:extLst>
                  <a:ext uri="{0D108BD9-81ED-4DB2-BD59-A6C34878D82A}">
                    <a16:rowId xmlns:a16="http://schemas.microsoft.com/office/drawing/2014/main" val="542017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4313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1648159" y="384785"/>
            <a:ext cx="6853551" cy="632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ts val="2100"/>
              </a:lnSpc>
              <a:spcAft>
                <a:spcPts val="900"/>
              </a:spcAft>
            </a:pPr>
            <a:r>
              <a:rPr lang="ru-RU" sz="2100" b="1" cap="all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Информационные материалы о международных сопоставительных исследованиях</a:t>
            </a:r>
            <a:endParaRPr lang="ru-RU" sz="1500" b="1" cap="all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1047D1-B6E3-4943-82E6-621B62E6230F}"/>
              </a:ext>
            </a:extLst>
          </p:cNvPr>
          <p:cNvSpPr txBox="1"/>
          <p:nvPr/>
        </p:nvSpPr>
        <p:spPr>
          <a:xfrm>
            <a:off x="1612901" y="2840908"/>
            <a:ext cx="71150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2" indent="-342892" algn="just">
              <a:buFont typeface="Wingdings" panose="05000000000000000000" pitchFamily="2" charset="2"/>
              <a:buChar char="Ø"/>
            </a:pPr>
            <a:endParaRPr lang="ru-RU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42A721-C87C-4C0A-A99C-2866AEF4872D}"/>
              </a:ext>
            </a:extLst>
          </p:cNvPr>
          <p:cNvSpPr txBox="1"/>
          <p:nvPr/>
        </p:nvSpPr>
        <p:spPr>
          <a:xfrm>
            <a:off x="1773493" y="1314330"/>
            <a:ext cx="5597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hlinkClick r:id="rId3"/>
              </a:rPr>
              <a:t>Официальный сайт ФГБУ «ФИОКО»: </a:t>
            </a:r>
            <a:r>
              <a:rPr lang="en-US" sz="1600" dirty="0">
                <a:hlinkClick r:id="rId3"/>
              </a:rPr>
              <a:t>https://www.fioco.ru/</a:t>
            </a:r>
            <a:endParaRPr lang="ru-RU" sz="16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33DC3E9-4C7C-469B-ABEE-04E63A46C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727" y="2052187"/>
            <a:ext cx="5268702" cy="2753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5379626-4E30-4E24-A221-29F7B19E68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472" y="3326310"/>
            <a:ext cx="5496503" cy="3303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05BAE22-64DE-4B83-B477-2989D95675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16" y="384785"/>
            <a:ext cx="1119743" cy="121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27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1612899" y="426985"/>
            <a:ext cx="6853551" cy="632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ts val="2100"/>
              </a:lnSpc>
              <a:spcAft>
                <a:spcPts val="900"/>
              </a:spcAft>
            </a:pPr>
            <a:r>
              <a:rPr lang="ru-RU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Исследование «</a:t>
            </a:r>
            <a:r>
              <a:rPr lang="en-US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PISA</a:t>
            </a:r>
            <a:r>
              <a:rPr lang="ru-RU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для школ»</a:t>
            </a:r>
            <a:endParaRPr lang="ru-RU" sz="1500" b="1" cap="all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88" y="223518"/>
            <a:ext cx="1119743" cy="121378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356E8CB-00A7-4812-8D1B-5FF46654DEA5}"/>
              </a:ext>
            </a:extLst>
          </p:cNvPr>
          <p:cNvSpPr/>
          <p:nvPr/>
        </p:nvSpPr>
        <p:spPr>
          <a:xfrm>
            <a:off x="1612900" y="2596172"/>
            <a:ext cx="6853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ctr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PISA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школ» проведено уже более чем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2200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странах мира.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3722915-F8CF-4F49-9169-1DE011E22890}"/>
              </a:ext>
            </a:extLst>
          </p:cNvPr>
          <p:cNvSpPr/>
          <p:nvPr/>
        </p:nvSpPr>
        <p:spPr>
          <a:xfrm>
            <a:off x="1612899" y="3630445"/>
            <a:ext cx="7331792" cy="1508105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14313" indent="-214313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504349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Андорра </a:t>
            </a:r>
          </a:p>
          <a:p>
            <a:pPr marL="214313" indent="-214313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504349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Бразилия</a:t>
            </a:r>
          </a:p>
          <a:p>
            <a:pPr marL="214313" indent="-214313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504349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Бруней   </a:t>
            </a:r>
          </a:p>
          <a:p>
            <a:pPr marL="214313" indent="-214313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504349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Китайская Народная Республика</a:t>
            </a:r>
          </a:p>
          <a:p>
            <a:pPr marL="214313" indent="-214313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504349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Колумбия  </a:t>
            </a:r>
          </a:p>
          <a:p>
            <a:pPr marL="214313" indent="-214313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504349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Мексика </a:t>
            </a:r>
          </a:p>
          <a:p>
            <a:pPr marL="214313" indent="-214313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504349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Испания</a:t>
            </a:r>
          </a:p>
          <a:p>
            <a:pPr marL="214313" indent="-214313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504349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Объединенные Арабские Эмираты </a:t>
            </a:r>
          </a:p>
          <a:p>
            <a:pPr marL="214313" indent="-214313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504349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Великобритания</a:t>
            </a:r>
          </a:p>
          <a:p>
            <a:pPr marL="214313" indent="-214313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504349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Соединенные Штаты Америки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60C38F-B731-4F1E-882F-812E3DB51BF9}"/>
              </a:ext>
            </a:extLst>
          </p:cNvPr>
          <p:cNvSpPr txBox="1"/>
          <p:nvPr/>
        </p:nvSpPr>
        <p:spPr>
          <a:xfrm>
            <a:off x="1513244" y="1649759"/>
            <a:ext cx="7531101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ru-RU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оценки по модели 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PISA</a:t>
            </a:r>
            <a:r>
              <a:rPr lang="ru-RU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основано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технологиях и решениях исследования «</a:t>
            </a:r>
            <a:r>
              <a:rPr lang="en-US" sz="2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PISA </a:t>
            </a:r>
            <a:r>
              <a:rPr lang="ru-RU" sz="2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школ»</a:t>
            </a:r>
            <a:endParaRPr lang="ru-RU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29497942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2"/>
          <p:cNvSpPr/>
          <p:nvPr/>
        </p:nvSpPr>
        <p:spPr>
          <a:xfrm>
            <a:off x="2171700" y="3771900"/>
            <a:ext cx="4800060" cy="13138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" name="Изображение 3" descr="Снимок экрана 2017-03-05 в 17.15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4" y="4905084"/>
            <a:ext cx="6857999" cy="10956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397"/>
            <a:ext cx="9144000" cy="5143500"/>
          </a:xfrm>
          <a:prstGeom prst="rect">
            <a:avLst/>
          </a:prstGeom>
        </p:spPr>
      </p:pic>
      <p:sp>
        <p:nvSpPr>
          <p:cNvPr id="7" name="CustomShape 2"/>
          <p:cNvSpPr/>
          <p:nvPr/>
        </p:nvSpPr>
        <p:spPr>
          <a:xfrm>
            <a:off x="1569023" y="3633921"/>
            <a:ext cx="6005414" cy="120515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ctr">
              <a:spcAft>
                <a:spcPts val="900"/>
              </a:spcAft>
            </a:pPr>
            <a:r>
              <a:rPr lang="ru-RU" sz="2700" b="1" spc="-1" dirty="0">
                <a:uFill>
                  <a:solidFill>
                    <a:srgbClr val="FFFFFF"/>
                  </a:solidFill>
                </a:uFill>
              </a:rPr>
              <a:t>Благодарю за внимание!</a:t>
            </a:r>
            <a:endParaRPr lang="en-US" sz="2700" b="1" spc="-1" dirty="0"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6865332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1638441" y="388640"/>
            <a:ext cx="6853551" cy="632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ts val="2100"/>
              </a:lnSpc>
              <a:spcAft>
                <a:spcPts val="900"/>
              </a:spcAft>
            </a:pPr>
            <a:r>
              <a:rPr lang="ru-RU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исследование «</a:t>
            </a:r>
            <a:r>
              <a:rPr lang="en-US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PISA </a:t>
            </a:r>
            <a:r>
              <a:rPr lang="ru-RU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для школ»</a:t>
            </a:r>
            <a:br>
              <a:rPr lang="ru-RU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</a:br>
            <a:endParaRPr lang="ru-RU" sz="1500" b="1" cap="all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B32AAA-2BEA-40A4-AA27-B24CF37EA579}"/>
              </a:ext>
            </a:extLst>
          </p:cNvPr>
          <p:cNvSpPr txBox="1"/>
          <p:nvPr/>
        </p:nvSpPr>
        <p:spPr>
          <a:xfrm>
            <a:off x="1548530" y="1533465"/>
            <a:ext cx="685355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ru-RU" sz="1600" dirty="0">
                <a:cs typeface="Times New Roman" panose="02020603050405020304" pitchFamily="18" charset="0"/>
              </a:rPr>
              <a:t> </a:t>
            </a:r>
            <a:r>
              <a:rPr lang="ru-RU" dirty="0">
                <a:cs typeface="Times New Roman" panose="02020603050405020304" pitchFamily="18" charset="0"/>
              </a:rPr>
              <a:t>Организация экономического сотрудничества и развития (ОЭСР) – это   международная организация, которая стремится улучшить экономическое и социальное благосостояние людей во всем мире.</a:t>
            </a:r>
          </a:p>
          <a:p>
            <a:pPr marL="257175" indent="-257175" algn="just">
              <a:buFont typeface="Wingdings" panose="05000000000000000000" pitchFamily="2" charset="2"/>
              <a:buChar char="Ø"/>
            </a:pPr>
            <a:endParaRPr lang="ru-RU" dirty="0">
              <a:cs typeface="Times New Roman" panose="02020603050405020304" pitchFamily="18" charset="0"/>
            </a:endParaRPr>
          </a:p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ru-RU" dirty="0">
                <a:cs typeface="Times New Roman" panose="02020603050405020304" pitchFamily="18" charset="0"/>
              </a:rPr>
              <a:t>Все задания исследования «PISA для школ» построены на концептуальных рамках исследования PISA.</a:t>
            </a:r>
          </a:p>
          <a:p>
            <a:pPr marL="257175" indent="-257175" algn="just">
              <a:buFont typeface="Wingdings" panose="05000000000000000000" pitchFamily="2" charset="2"/>
              <a:buChar char="Ø"/>
            </a:pPr>
            <a:endParaRPr lang="ru-RU" dirty="0">
              <a:cs typeface="Times New Roman" panose="02020603050405020304" pitchFamily="18" charset="0"/>
            </a:endParaRPr>
          </a:p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ru-RU" dirty="0">
                <a:cs typeface="Times New Roman" panose="02020603050405020304" pitchFamily="18" charset="0"/>
              </a:rPr>
              <a:t>Исследование «PISA для школ» дает возможность получения результатов в привязке к единой шкале исследования PISA. </a:t>
            </a:r>
          </a:p>
          <a:p>
            <a:pPr marL="257175" indent="-257175" algn="just">
              <a:buFont typeface="Wingdings" panose="05000000000000000000" pitchFamily="2" charset="2"/>
              <a:buChar char="Ø"/>
            </a:pPr>
            <a:endParaRPr lang="ru-RU" dirty="0">
              <a:cs typeface="Times New Roman" panose="02020603050405020304" pitchFamily="18" charset="0"/>
            </a:endParaRPr>
          </a:p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ru-RU" dirty="0">
                <a:cs typeface="Times New Roman" panose="02020603050405020304" pitchFamily="18" charset="0"/>
              </a:rPr>
              <a:t>Возможность проведения исследования «PISA для школ» по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ru-RU" dirty="0">
                <a:cs typeface="Times New Roman" panose="02020603050405020304" pitchFamily="18" charset="0"/>
              </a:rPr>
              <a:t>требованию (то есть вне основного этапа проведения исследования PISA).</a:t>
            </a:r>
          </a:p>
          <a:p>
            <a:pPr marL="257175" indent="-257175" algn="just">
              <a:buFont typeface="Wingdings" panose="05000000000000000000" pitchFamily="2" charset="2"/>
              <a:buChar char="Ø"/>
            </a:pPr>
            <a:endParaRPr lang="ru-RU" dirty="0">
              <a:cs typeface="Times New Roman" panose="02020603050405020304" pitchFamily="18" charset="0"/>
            </a:endParaRPr>
          </a:p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ru-RU" dirty="0">
                <a:cs typeface="Times New Roman" panose="02020603050405020304" pitchFamily="18" charset="0"/>
              </a:rPr>
              <a:t>Возможности для глобального коллегиального взаимного обмена опытом с целью улучшения результатов обучения.</a:t>
            </a:r>
          </a:p>
          <a:p>
            <a:pPr marL="257175" indent="-257175" algn="just">
              <a:buFont typeface="Wingdings" panose="05000000000000000000" pitchFamily="2" charset="2"/>
              <a:buChar char="Ø"/>
            </a:pPr>
            <a:endParaRPr lang="ru-RU" sz="1600" dirty="0">
              <a:cs typeface="Times New Roman" panose="02020603050405020304" pitchFamily="18" charset="0"/>
            </a:endParaRPr>
          </a:p>
          <a:p>
            <a:pPr algn="just"/>
            <a:endParaRPr lang="ru-RU" dirty="0"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D4D3AB-C580-4191-9F55-A980ACBDB5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11" y="388640"/>
            <a:ext cx="1119743" cy="121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972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1589683" y="392147"/>
            <a:ext cx="6853551" cy="632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ts val="2100"/>
              </a:lnSpc>
              <a:spcAft>
                <a:spcPts val="900"/>
              </a:spcAft>
            </a:pPr>
            <a:r>
              <a:rPr lang="en-US" sz="2100" b="1" cap="all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ru-RU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Исследование </a:t>
            </a:r>
            <a:r>
              <a:rPr lang="en-US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PISA</a:t>
            </a:r>
            <a:br>
              <a:rPr lang="ru-RU" sz="2100" b="1" cap="all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</a:br>
            <a:endParaRPr lang="ru-RU" sz="1500" b="1" cap="all" dirty="0">
              <a:solidFill>
                <a:schemeClr val="tx1">
                  <a:lumMod val="50000"/>
                  <a:lumOff val="50000"/>
                </a:schemeClr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67" y="262840"/>
            <a:ext cx="1119743" cy="12137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7F6CE2-A6FC-4393-A32C-4713629EC1DB}"/>
              </a:ext>
            </a:extLst>
          </p:cNvPr>
          <p:cNvSpPr txBox="1"/>
          <p:nvPr/>
        </p:nvSpPr>
        <p:spPr>
          <a:xfrm>
            <a:off x="1251932" y="3573263"/>
            <a:ext cx="75290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Обладают ли учащиеся 15-летнего возраста, получившие обязательное общее образование, знаниями и умениями, необходимыми для полноценного функционирования в современном обществе, т.е. для решения широкого диапазона задач в различных сферах человеческой деятельности, общения и социальных отношений.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178865-5E31-4613-B3D1-24B2A6B9F1D3}"/>
              </a:ext>
            </a:extLst>
          </p:cNvPr>
          <p:cNvSpPr txBox="1"/>
          <p:nvPr/>
        </p:nvSpPr>
        <p:spPr>
          <a:xfrm>
            <a:off x="1589683" y="1356762"/>
            <a:ext cx="704829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программа по оценке образовательных достижений учащихся PISA (Programme for International Student Assessment) – это международное сопоставительное исследование качества образования, в рамках которого оцениваются знания и навыки учащихся школ в                        возрасте 15 лет.</a:t>
            </a:r>
          </a:p>
        </p:txBody>
      </p:sp>
    </p:spTree>
    <p:extLst>
      <p:ext uri="{BB962C8B-B14F-4D97-AF65-F5344CB8AC3E}">
        <p14:creationId xmlns:p14="http://schemas.microsoft.com/office/powerpoint/2010/main" val="4203405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1416871" y="455550"/>
            <a:ext cx="6853551" cy="632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ts val="2100"/>
              </a:lnSpc>
              <a:spcAft>
                <a:spcPts val="900"/>
              </a:spcAft>
            </a:pPr>
            <a:r>
              <a:rPr lang="ru-RU" sz="2100" b="1" cap="all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Инструментарий исследования «</a:t>
            </a:r>
            <a:r>
              <a:rPr lang="en-US" sz="2100" b="1" cap="all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PISA </a:t>
            </a:r>
            <a:r>
              <a:rPr lang="ru-RU" sz="2100" b="1" cap="all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для школ»</a:t>
            </a:r>
            <a:br>
              <a:rPr lang="ru-RU" sz="2100" b="1" cap="all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</a:br>
            <a:endParaRPr lang="ru-RU" sz="1500" b="1" cap="all" dirty="0">
              <a:solidFill>
                <a:schemeClr val="tx1">
                  <a:lumMod val="50000"/>
                  <a:lumOff val="50000"/>
                </a:schemeClr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0" y="283309"/>
            <a:ext cx="1119743" cy="1213784"/>
          </a:xfrm>
          <a:prstGeom prst="rect">
            <a:avLst/>
          </a:prstGeom>
        </p:spPr>
      </p:pic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A3399621-30C7-4798-91C1-9DBFCED96B41}"/>
              </a:ext>
            </a:extLst>
          </p:cNvPr>
          <p:cNvSpPr/>
          <p:nvPr/>
        </p:nvSpPr>
        <p:spPr>
          <a:xfrm>
            <a:off x="1525337" y="2120098"/>
            <a:ext cx="2381864" cy="1268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A5616716-8D61-4E22-8BFD-75D21308D22C}"/>
              </a:ext>
            </a:extLst>
          </p:cNvPr>
          <p:cNvSpPr/>
          <p:nvPr/>
        </p:nvSpPr>
        <p:spPr>
          <a:xfrm>
            <a:off x="1485256" y="3618117"/>
            <a:ext cx="2462025" cy="12905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школы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612A8829-E624-4B7F-B903-F58B0AEFFA2A}"/>
              </a:ext>
            </a:extLst>
          </p:cNvPr>
          <p:cNvSpPr/>
          <p:nvPr/>
        </p:nvSpPr>
        <p:spPr>
          <a:xfrm>
            <a:off x="5236801" y="2084535"/>
            <a:ext cx="3033621" cy="1268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Тест (на компьютере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Анкета (на компьютере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91F0C98D-0447-4114-A150-C40DC5E234CD}"/>
              </a:ext>
            </a:extLst>
          </p:cNvPr>
          <p:cNvSpPr/>
          <p:nvPr/>
        </p:nvSpPr>
        <p:spPr>
          <a:xfrm>
            <a:off x="5262035" y="3602090"/>
            <a:ext cx="2948720" cy="1351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Анкета</a:t>
            </a:r>
          </a:p>
        </p:txBody>
      </p:sp>
      <p:sp>
        <p:nvSpPr>
          <p:cNvPr id="50" name="Стрелка: вправо 49">
            <a:extLst>
              <a:ext uri="{FF2B5EF4-FFF2-40B4-BE49-F238E27FC236}">
                <a16:creationId xmlns:a16="http://schemas.microsoft.com/office/drawing/2014/main" id="{07A18098-5DB2-41D7-BEAB-09F709392AD3}"/>
              </a:ext>
            </a:extLst>
          </p:cNvPr>
          <p:cNvSpPr/>
          <p:nvPr/>
        </p:nvSpPr>
        <p:spPr>
          <a:xfrm>
            <a:off x="4013806" y="3951362"/>
            <a:ext cx="1116389" cy="563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350"/>
          </a:p>
        </p:txBody>
      </p:sp>
      <p:sp>
        <p:nvSpPr>
          <p:cNvPr id="51" name="Стрелка: вправо 50">
            <a:extLst>
              <a:ext uri="{FF2B5EF4-FFF2-40B4-BE49-F238E27FC236}">
                <a16:creationId xmlns:a16="http://schemas.microsoft.com/office/drawing/2014/main" id="{D7CEAD67-1E65-4421-90DC-4919CE6AE19A}"/>
              </a:ext>
            </a:extLst>
          </p:cNvPr>
          <p:cNvSpPr/>
          <p:nvPr/>
        </p:nvSpPr>
        <p:spPr>
          <a:xfrm>
            <a:off x="3973571" y="2444290"/>
            <a:ext cx="1116389" cy="563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350"/>
          </a:p>
        </p:txBody>
      </p:sp>
      <p:sp>
        <p:nvSpPr>
          <p:cNvPr id="52" name="Rectangle 62">
            <a:extLst>
              <a:ext uri="{FF2B5EF4-FFF2-40B4-BE49-F238E27FC236}">
                <a16:creationId xmlns:a16="http://schemas.microsoft.com/office/drawing/2014/main" id="{CBB0A420-F90C-4743-80F8-B19B1AE79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902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/>
          </a:p>
        </p:txBody>
      </p:sp>
      <p:sp>
        <p:nvSpPr>
          <p:cNvPr id="53" name="Rectangle 68">
            <a:extLst>
              <a:ext uri="{FF2B5EF4-FFF2-40B4-BE49-F238E27FC236}">
                <a16:creationId xmlns:a16="http://schemas.microsoft.com/office/drawing/2014/main" id="{014EE21C-3C56-4329-821C-295560786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5618" y="10616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685800"/>
            <a:endParaRPr lang="en-US" altLang="ru-RU" sz="1350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A2C75574-4027-495C-9B53-6B50B3F4D794}"/>
              </a:ext>
            </a:extLst>
          </p:cNvPr>
          <p:cNvSpPr/>
          <p:nvPr/>
        </p:nvSpPr>
        <p:spPr>
          <a:xfrm>
            <a:off x="1545441" y="1475258"/>
            <a:ext cx="7433187" cy="352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ru-RU" sz="1600" b="1" kern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Участники исследования выполняют задания на компьютере</a:t>
            </a:r>
            <a:endParaRPr lang="ru-RU" sz="1000" b="1" kern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4C80994-CB4D-44C7-85B4-CFCB72BC26B7}"/>
              </a:ext>
            </a:extLst>
          </p:cNvPr>
          <p:cNvSpPr/>
          <p:nvPr/>
        </p:nvSpPr>
        <p:spPr>
          <a:xfrm>
            <a:off x="1485256" y="5210043"/>
            <a:ext cx="71646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заданий (2 часа) + анкетирование (≈ 35 минут).</a:t>
            </a:r>
          </a:p>
        </p:txBody>
      </p:sp>
    </p:spTree>
    <p:extLst>
      <p:ext uri="{BB962C8B-B14F-4D97-AF65-F5344CB8AC3E}">
        <p14:creationId xmlns:p14="http://schemas.microsoft.com/office/powerpoint/2010/main" val="144894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1648159" y="384785"/>
            <a:ext cx="6853551" cy="632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ts val="2100"/>
              </a:lnSpc>
              <a:spcAft>
                <a:spcPts val="900"/>
              </a:spcAft>
            </a:pPr>
            <a:r>
              <a:rPr lang="ru-RU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исследование </a:t>
            </a:r>
            <a:r>
              <a:rPr lang="en-US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PISA</a:t>
            </a:r>
            <a:r>
              <a:rPr lang="ru-RU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. Направления оценивания </a:t>
            </a:r>
            <a:br>
              <a:rPr lang="ru-RU" sz="2100" b="1" cap="all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</a:br>
            <a:endParaRPr lang="ru-RU" sz="1500" b="1" cap="all" dirty="0">
              <a:solidFill>
                <a:schemeClr val="tx1">
                  <a:lumMod val="50000"/>
                  <a:lumOff val="50000"/>
                </a:schemeClr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5BAE22-64DE-4B83-B477-2989D95675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76" y="171721"/>
            <a:ext cx="1119743" cy="12137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0D106E-2C1D-46ED-B4AA-A68E653DD6AC}"/>
              </a:ext>
            </a:extLst>
          </p:cNvPr>
          <p:cNvSpPr txBox="1"/>
          <p:nvPr/>
        </p:nvSpPr>
        <p:spPr>
          <a:xfrm>
            <a:off x="1771094" y="1197295"/>
            <a:ext cx="7229511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грамотность 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способность человека понимать и использовать письменные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39D7D5-2212-4EC1-BA12-20D526CBE81E}"/>
              </a:ext>
            </a:extLst>
          </p:cNvPr>
          <p:cNvSpPr txBox="1"/>
          <p:nvPr/>
        </p:nvSpPr>
        <p:spPr>
          <a:xfrm>
            <a:off x="1771094" y="2359476"/>
            <a:ext cx="7229511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Естественнонаучная грамотность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способность человека занимать активную гражданскую позицию по вопросам, связанным с естественными науками, и его готовность интересоваться естественнонаучными идеями. Естественнонаучно грамотный человек стремится участвовать в аргументированном обсуждении проблем, относящихся к естественным наукам и технологиям, что требует от него следующих компетенций: научно объяснять явления, оценивать и планировать научные исследования, научно интерпретировать данные и доказательства.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8BC35B-C365-4B4D-8292-59A3F17F636A}"/>
              </a:ext>
            </a:extLst>
          </p:cNvPr>
          <p:cNvSpPr txBox="1"/>
          <p:nvPr/>
        </p:nvSpPr>
        <p:spPr>
          <a:xfrm>
            <a:off x="1771094" y="4752764"/>
            <a:ext cx="7229510" cy="1815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грамотность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способность индивидуума формулировать, применять и интерпретировать математику в разнообразных контекстах. Она включает математические рассуждения, использование математических понятий, процедур, фактов и инструментов, чтобы описать, объяснить и предсказать явления. Она помогает людям понять роль математики в мире, высказывать хорошо обоснованные суждения и принимать решения, которые должны принимать конструктивные, активные и размышляющие граждане.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63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1612900" y="394911"/>
            <a:ext cx="6853551" cy="632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just">
              <a:lnSpc>
                <a:spcPts val="2100"/>
              </a:lnSpc>
              <a:spcAft>
                <a:spcPts val="900"/>
              </a:spcAft>
            </a:pPr>
            <a:r>
              <a:rPr lang="ru-RU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читательская грамотность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9" y="174064"/>
            <a:ext cx="1119743" cy="1213784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6AECE93-1287-4625-9782-7ABF265870AF}"/>
              </a:ext>
            </a:extLst>
          </p:cNvPr>
          <p:cNvSpPr/>
          <p:nvPr/>
        </p:nvSpPr>
        <p:spPr>
          <a:xfrm>
            <a:off x="390833" y="-1825608"/>
            <a:ext cx="8421328" cy="300082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endParaRPr lang="ru-RU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A868C6-7658-4C0E-8114-F563FAE25A0B}"/>
              </a:ext>
            </a:extLst>
          </p:cNvPr>
          <p:cNvSpPr txBox="1"/>
          <p:nvPr/>
        </p:nvSpPr>
        <p:spPr>
          <a:xfrm>
            <a:off x="1364325" y="1935052"/>
            <a:ext cx="7037945" cy="3993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9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информации:  </a:t>
            </a: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навигация в предоставленной информации для нахождения и извлечения одного или нескольких отдельных фрагментов информации, независимо от формата чтения (в печатном или цифровом виде).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9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Понимание:  </a:t>
            </a: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 обработку прочитанного с целью придания тексту внутреннего смысла, независимо от того, как он сформулирован.	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9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Осмысление и оценивание информации: </a:t>
            </a: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 использование знаний, представлений и взглядов, выходящих за рамки текста, с целью соотнесения информации, представленной в тексте, с собственным учебным и социально-бытовым опытом и системой ценностей.</a:t>
            </a:r>
          </a:p>
        </p:txBody>
      </p:sp>
    </p:spTree>
    <p:extLst>
      <p:ext uri="{BB962C8B-B14F-4D97-AF65-F5344CB8AC3E}">
        <p14:creationId xmlns:p14="http://schemas.microsoft.com/office/powerpoint/2010/main" val="3917586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1612900" y="459382"/>
            <a:ext cx="6853551" cy="632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just">
              <a:lnSpc>
                <a:spcPts val="2100"/>
              </a:lnSpc>
              <a:spcAft>
                <a:spcPts val="900"/>
              </a:spcAft>
            </a:pPr>
            <a:r>
              <a:rPr lang="ru-RU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математическая грамотности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15" y="236207"/>
            <a:ext cx="1119743" cy="1213784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6AECE93-1287-4625-9782-7ABF265870AF}"/>
              </a:ext>
            </a:extLst>
          </p:cNvPr>
          <p:cNvSpPr/>
          <p:nvPr/>
        </p:nvSpPr>
        <p:spPr>
          <a:xfrm>
            <a:off x="390833" y="-1825608"/>
            <a:ext cx="8421328" cy="300082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endParaRPr lang="ru-RU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A868C6-7658-4C0E-8114-F563FAE25A0B}"/>
              </a:ext>
            </a:extLst>
          </p:cNvPr>
          <p:cNvSpPr txBox="1"/>
          <p:nvPr/>
        </p:nvSpPr>
        <p:spPr>
          <a:xfrm>
            <a:off x="1428506" y="1449991"/>
            <a:ext cx="712956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формулировать: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решение начинается с выделения задачи в представленном контексте. Учащемуся необходимо определить, какие именно математические знания имеют отношение к описываемой ситуации, сформулировать ситуацию математически в соответствии с заданными условиями, упростить ситуацию, применив возможные допущения. Таким образом, учащийся превращает «задачу в контексте» в «математическую задачу», которая может быть решена с помощью инструментов математики. </a:t>
            </a:r>
          </a:p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применять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чтобы решить задачу средствами  математики необходимо использовать математические концепции, факты, процессы и методы рассуждения для получения «математических результатов». Этот этап может включать в себя математические преобразования, трансформации и вычисления, как с использованием математических средств, так и без них.</a:t>
            </a:r>
          </a:p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интерпретировать: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чтобы связать полученные математические результаты с контекстом задачи, их необходимо интерпретировать с точки зрения исходного условия. Таким образом, учащийся должен интерпретировать полученные математические результаты и рассматривать возможность их практического применения в контексте задачи реального мира.</a:t>
            </a:r>
          </a:p>
        </p:txBody>
      </p:sp>
    </p:spTree>
    <p:extLst>
      <p:ext uri="{BB962C8B-B14F-4D97-AF65-F5344CB8AC3E}">
        <p14:creationId xmlns:p14="http://schemas.microsoft.com/office/powerpoint/2010/main" val="17458669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15958</TotalTime>
  <Words>1119</Words>
  <Application>Microsoft Office PowerPoint</Application>
  <PresentationFormat>Экран (4:3)</PresentationFormat>
  <Paragraphs>148</Paragraphs>
  <Slides>30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Умная Москва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Нефтехимия – очевидное и невероятное</dc:title>
  <dc:creator>Михаил</dc:creator>
  <cp:lastModifiedBy>Автор</cp:lastModifiedBy>
  <cp:revision>800</cp:revision>
  <cp:lastPrinted>2019-06-25T22:16:46Z</cp:lastPrinted>
  <dcterms:created xsi:type="dcterms:W3CDTF">2016-12-17T10:03:25Z</dcterms:created>
  <dcterms:modified xsi:type="dcterms:W3CDTF">2020-09-30T06:13:36Z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Умная Москва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1</vt:i4>
  </property>
  <property fmtid="{D5CDD505-2E9C-101B-9397-08002B2CF9AE}" pid="8" name="Notes">
    <vt:i4>62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62</vt:i4>
  </property>
</Properties>
</file>